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79" r:id="rId2"/>
    <p:sldId id="381" r:id="rId3"/>
    <p:sldId id="382" r:id="rId4"/>
    <p:sldId id="281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00"/>
    <a:srgbClr val="ED7D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59" autoAdjust="0"/>
    <p:restoredTop sz="92460" autoAdjust="0"/>
  </p:normalViewPr>
  <p:slideViewPr>
    <p:cSldViewPr snapToGrid="0">
      <p:cViewPr varScale="1">
        <p:scale>
          <a:sx n="67" d="100"/>
          <a:sy n="67" d="100"/>
        </p:scale>
        <p:origin x="67" y="2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12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D01C2-2182-49A1-9CDB-C9DC478EEF25}" type="datetimeFigureOut">
              <a:rPr lang="en-ZA" smtClean="0"/>
              <a:t>2017/11/08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619EC-FA9A-4CC0-AA8E-B49C2FA121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90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8CC26-9CCE-4DDC-A186-5ECB4BB01073}" type="datetimeFigureOut">
              <a:rPr lang="en-ZA" smtClean="0"/>
              <a:t>2017/11/08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F91CC-67F0-4929-BC7D-539439E05D4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342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6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4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b="1" smtClean="0">
                <a:solidFill>
                  <a:srgbClr val="F26500"/>
                </a:solidFill>
                <a:latin typeface="Gill Sans MT" panose="020B0502020104020203" pitchFamily="34" charset="0"/>
              </a:rPr>
              <a:t>Click to edit Master title style</a:t>
            </a:r>
            <a:endParaRPr lang="en-ZA" sz="24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28650" y="1825627"/>
            <a:ext cx="7886700" cy="389178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8651" y="6356352"/>
            <a:ext cx="6577693" cy="365125"/>
          </a:xfrm>
          <a:prstGeom prst="rect">
            <a:avLst/>
          </a:prstGeom>
        </p:spPr>
        <p:txBody>
          <a:bodyPr/>
          <a:lstStyle/>
          <a:p>
            <a:r>
              <a:rPr lang="en-ZA" sz="675" i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2 DTM Project Details Presentation</a:t>
            </a:r>
            <a:endParaRPr lang="en-ZA" sz="675" i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413170" y="6356353"/>
            <a:ext cx="110217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40FEAE8-3F87-4A99-BAF2-EE59B96B6E72}" type="slidenum">
              <a:rPr lang="en-ZA" sz="675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5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2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4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8651" y="6356352"/>
            <a:ext cx="6577693" cy="365125"/>
          </a:xfrm>
          <a:prstGeom prst="rect">
            <a:avLst/>
          </a:prstGeom>
        </p:spPr>
        <p:txBody>
          <a:bodyPr/>
          <a:lstStyle/>
          <a:p>
            <a:r>
              <a:rPr lang="en-ZA" sz="675" i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2 DTM Project Details Presentation</a:t>
            </a:r>
            <a:endParaRPr lang="en-ZA" sz="675" i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413170" y="6356353"/>
            <a:ext cx="110217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40FEAE8-3F87-4A99-BAF2-EE59B96B6E72}" type="slidenum">
              <a:rPr lang="en-ZA" sz="675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9" t="57807" r="2606" b="27373"/>
          <a:stretch/>
        </p:blipFill>
        <p:spPr>
          <a:xfrm>
            <a:off x="5512096" y="5787794"/>
            <a:ext cx="3003254" cy="5133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b="1" smtClean="0">
                <a:solidFill>
                  <a:srgbClr val="F26500"/>
                </a:solidFill>
                <a:latin typeface="Gill Sans MT" panose="020B0502020104020203" pitchFamily="34" charset="0"/>
              </a:rPr>
              <a:t>Click to edit Master title style</a:t>
            </a:r>
            <a:endParaRPr lang="en-ZA" sz="24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825627"/>
            <a:ext cx="7886700" cy="389178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62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b="1" smtClean="0">
                <a:solidFill>
                  <a:srgbClr val="F26500"/>
                </a:solidFill>
                <a:latin typeface="Gill Sans MT" panose="020B0502020104020203" pitchFamily="34" charset="0"/>
              </a:rPr>
              <a:t>Click to edit Master title style</a:t>
            </a:r>
            <a:endParaRPr lang="en-ZA" sz="24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7"/>
            <a:ext cx="7886700" cy="389178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8651" y="6356352"/>
            <a:ext cx="6577693" cy="365125"/>
          </a:xfrm>
          <a:prstGeom prst="rect">
            <a:avLst/>
          </a:prstGeom>
        </p:spPr>
        <p:txBody>
          <a:bodyPr/>
          <a:lstStyle/>
          <a:p>
            <a:r>
              <a:rPr lang="en-ZA" sz="675" i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2 DTM Project Details Presentation</a:t>
            </a:r>
            <a:endParaRPr lang="en-ZA" sz="675" i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413170" y="6356353"/>
            <a:ext cx="110217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40FEAE8-3F87-4A99-BAF2-EE59B96B6E72}" type="slidenum">
              <a:rPr lang="en-ZA" sz="675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9" t="57807" r="2606" b="27373"/>
          <a:stretch/>
        </p:blipFill>
        <p:spPr>
          <a:xfrm>
            <a:off x="5512096" y="5787794"/>
            <a:ext cx="3003254" cy="5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5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3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7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8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8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0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6577693" cy="365125"/>
          </a:xfrm>
          <a:prstGeom prst="rect">
            <a:avLst/>
          </a:prstGeom>
        </p:spPr>
        <p:txBody>
          <a:bodyPr/>
          <a:lstStyle/>
          <a:p>
            <a:r>
              <a:rPr lang="en-ZA" sz="675" i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2 DTM Project Details Presentation</a:t>
            </a:r>
            <a:endParaRPr lang="en-ZA" sz="675" i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413170" y="6356353"/>
            <a:ext cx="110217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40FEAE8-3F87-4A99-BAF2-EE59B96B6E72}" type="slidenum">
              <a:rPr lang="en-ZA" sz="675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969" y="2343150"/>
            <a:ext cx="7849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CONFERENCE RESOLUTIONS PER SUB-SECTOR 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985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11" y="0"/>
            <a:ext cx="8326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RESOLUTIONS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20511" y="808293"/>
            <a:ext cx="8081718" cy="5730622"/>
          </a:xfrm>
        </p:spPr>
        <p:txBody>
          <a:bodyPr>
            <a:normAutofit lnSpcReduction="100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b="1" dirty="0" smtClean="0">
                <a:solidFill>
                  <a:prstClr val="black"/>
                </a:solidFill>
                <a:cs typeface="Arial" panose="020B0604020202020204" pitchFamily="34" charset="0"/>
              </a:rPr>
              <a:t>Access to funding:</a:t>
            </a: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ZA" dirty="0" smtClean="0">
                <a:cs typeface="Arial" panose="020B0604020202020204" pitchFamily="34" charset="0"/>
              </a:rPr>
              <a:t>To </a:t>
            </a:r>
            <a:r>
              <a:rPr lang="en-ZA" dirty="0">
                <a:cs typeface="Arial" panose="020B0604020202020204" pitchFamily="34" charset="0"/>
              </a:rPr>
              <a:t>push ownership in the </a:t>
            </a:r>
            <a:r>
              <a:rPr lang="en-ZA" dirty="0" smtClean="0">
                <a:cs typeface="Arial" panose="020B0604020202020204" pitchFamily="34" charset="0"/>
              </a:rPr>
              <a:t>sector</a:t>
            </a:r>
            <a:r>
              <a:rPr lang="en-ZA" dirty="0">
                <a:cs typeface="Arial" panose="020B0604020202020204" pitchFamily="34" charset="0"/>
              </a:rPr>
              <a:t>, both government and the private sector should establish a fund through NPAT contributions from Enterprise &amp; Supplier Development (ESD) and Socio-Economic (SED) elements to finance new entrants into the </a:t>
            </a:r>
            <a:r>
              <a:rPr lang="en-ZA" dirty="0" smtClean="0">
                <a:cs typeface="Arial" panose="020B0604020202020204" pitchFamily="34" charset="0"/>
              </a:rPr>
              <a:t>market, including existing black businesses for expansions</a:t>
            </a: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The Council to arrange a </a:t>
            </a: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roundtable on </a:t>
            </a: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funding in the tourism sector </a:t>
            </a: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Tourism B-BBEE funding, training and business opportunities </a:t>
            </a: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should be </a:t>
            </a: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enlisted on </a:t>
            </a: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the Tourism B-BBEE Portal</a:t>
            </a: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Access to land and investment tracking is crucial to drive transformation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en-ZA" dirty="0"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ZA" b="1" dirty="0" smtClean="0">
                <a:cs typeface="Arial" panose="020B0604020202020204" pitchFamily="34" charset="0"/>
              </a:rPr>
              <a:t>Procurement &amp; market access:</a:t>
            </a:r>
          </a:p>
          <a:p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(national, provincial &amp; municipalities) and SOEs </a:t>
            </a: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should create meaningful linkages between </a:t>
            </a: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ESD programme </a:t>
            </a: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and supply chain to open up </a:t>
            </a: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market </a:t>
            </a: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for local suppliers, including </a:t>
            </a: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farming cooperatives</a:t>
            </a:r>
          </a:p>
          <a:p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</a:t>
            </a: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&amp; SOEs must procure from B-BBEE compliant enterprises as per the ESD scorecard</a:t>
            </a:r>
          </a:p>
          <a:p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National, Provincial departments and Municipalities should put aside 30% procurement budget to support townships and rural businesses </a:t>
            </a: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</a:t>
            </a: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&amp; SOEs should pay its suppliers on time – less than 30 </a:t>
            </a: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days</a:t>
            </a: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should develop an incubation programme for new and emerging enterprises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SzPct val="100000"/>
              <a:buNone/>
              <a:defRPr sz="1400" b="1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ZA" dirty="0"/>
          </a:p>
          <a:p>
            <a:pPr>
              <a:defRPr sz="1400" b="1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11" y="0"/>
            <a:ext cx="8326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RESOLUTIONS Cont..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20511" y="707886"/>
            <a:ext cx="8081718" cy="5730622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ZA" b="1" dirty="0" smtClean="0">
                <a:cs typeface="Arial" panose="020B0604020202020204" pitchFamily="34" charset="0"/>
              </a:rPr>
              <a:t>Innovation, Training &amp; skills development: </a:t>
            </a:r>
            <a:endParaRPr lang="en-ZA" b="1" dirty="0"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Execution to Embrace Innovation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More </a:t>
            </a: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accredited training should be developed by </a:t>
            </a: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both government </a:t>
            </a: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and the private sector for black </a:t>
            </a: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women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Private </a:t>
            </a: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companies should develop programmes to address skills development and empower black employees within the </a:t>
            </a: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organisations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The department should establish the tourism sector specific SETA</a:t>
            </a: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ZA" b="1" dirty="0" smtClean="0">
                <a:solidFill>
                  <a:prstClr val="black"/>
                </a:solidFill>
                <a:cs typeface="Arial" panose="020B0604020202020204" pitchFamily="34" charset="0"/>
              </a:rPr>
              <a:t>Focused monitoring:</a:t>
            </a:r>
          </a:p>
          <a:p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The Tourism B-BBEE Charter Council should increase its monitoring on transformation in the sector</a:t>
            </a:r>
          </a:p>
          <a:p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The three spheres of Government &amp; </a:t>
            </a: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SOEs should be subjected to annual B-BBEE verification</a:t>
            </a:r>
          </a:p>
          <a:p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The 3 spheres of Government &amp; SOEs should identify and develop tools and enforcement mechanisms to fast track transformation – </a:t>
            </a:r>
            <a:r>
              <a:rPr lang="en-ZA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i.e</a:t>
            </a: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 through grading &amp; empowerment </a:t>
            </a:r>
            <a:r>
              <a:rPr lang="en-ZA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etc</a:t>
            </a: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SzPct val="100000"/>
              <a:buNone/>
              <a:defRPr sz="1400" b="1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ZA" dirty="0"/>
          </a:p>
          <a:p>
            <a:pPr>
              <a:defRPr sz="1400" b="1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1393318"/>
            <a:ext cx="7886700" cy="1456427"/>
          </a:xfrm>
        </p:spPr>
        <p:txBody>
          <a:bodyPr>
            <a:normAutofit/>
          </a:bodyPr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/>
            </a:r>
            <a:br>
              <a:rPr lang="en-ZA" dirty="0" smtClean="0">
                <a:solidFill>
                  <a:schemeClr val="tx1"/>
                </a:solidFill>
              </a:rPr>
            </a:br>
            <a:r>
              <a:rPr lang="en-ZA" dirty="0" smtClean="0">
                <a:solidFill>
                  <a:schemeClr val="tx1"/>
                </a:solidFill>
              </a:rPr>
              <a:t/>
            </a:r>
            <a:br>
              <a:rPr lang="en-ZA" dirty="0" smtClean="0">
                <a:solidFill>
                  <a:schemeClr val="tx1"/>
                </a:solidFill>
              </a:rPr>
            </a:br>
            <a:r>
              <a:rPr lang="en-ZA" sz="4000" dirty="0" smtClean="0">
                <a:solidFill>
                  <a:srgbClr val="F26500"/>
                </a:solidFill>
              </a:rPr>
              <a:t>THANK  YOU</a:t>
            </a:r>
            <a:endParaRPr lang="en-ZA" sz="4000" dirty="0">
              <a:solidFill>
                <a:srgbClr val="F265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B2BDCB8-2D38-4E51-A163-8CCC057C192A}" vid="{364663F6-3048-4148-8A89-BCA10B8400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eddate xmlns="130dd3b8-79e4-45b6-b3f3-7c6271b51292">2017-12-12T22:00:00+00:00</publisheddate>
    <TaxCatchAll xmlns="437134b1-e43f-42b3-88ca-bdd99c41caf6"/>
    <Year xmlns="437134b1-e43f-42b3-88ca-bdd99c41ca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D93772181C6F46829BD28880065D63" ma:contentTypeVersion="5" ma:contentTypeDescription="Create a new document." ma:contentTypeScope="" ma:versionID="cac70d3e90bffd405a71e8b8d808f3fb">
  <xsd:schema xmlns:xsd="http://www.w3.org/2001/XMLSchema" xmlns:xs="http://www.w3.org/2001/XMLSchema" xmlns:p="http://schemas.microsoft.com/office/2006/metadata/properties" xmlns:ns2="130dd3b8-79e4-45b6-b3f3-7c6271b51292" xmlns:ns3="437134b1-e43f-42b3-88ca-bdd99c41caf6" targetNamespace="http://schemas.microsoft.com/office/2006/metadata/properties" ma:root="true" ma:fieldsID="bb57a5372b5a2b3314e5d344129bea61" ns2:_="" ns3:_="">
    <xsd:import namespace="130dd3b8-79e4-45b6-b3f3-7c6271b51292"/>
    <xsd:import namespace="437134b1-e43f-42b3-88ca-bdd99c41caf6"/>
    <xsd:element name="properties">
      <xsd:complexType>
        <xsd:sequence>
          <xsd:element name="documentManagement">
            <xsd:complexType>
              <xsd:all>
                <xsd:element ref="ns2:publisheddate" minOccurs="0"/>
                <xsd:element ref="ns3:Year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dd3b8-79e4-45b6-b3f3-7c6271b51292" elementFormDefault="qualified">
    <xsd:import namespace="http://schemas.microsoft.com/office/2006/documentManagement/types"/>
    <xsd:import namespace="http://schemas.microsoft.com/office/infopath/2007/PartnerControls"/>
    <xsd:element name="publisheddate" ma:index="4" nillable="true" ma:displayName="Published Date" ma:format="DateOnly" ma:internalName="published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134b1-e43f-42b3-88ca-bdd99c41caf6" elementFormDefault="qualified">
    <xsd:import namespace="http://schemas.microsoft.com/office/2006/documentManagement/types"/>
    <xsd:import namespace="http://schemas.microsoft.com/office/infopath/2007/PartnerControls"/>
    <xsd:element name="Year" ma:index="9" nillable="true" ma:displayName="Year" ma:decimals="0" ma:internalName="Year">
      <xsd:simpleType>
        <xsd:restriction base="dms:Number">
          <xsd:maxInclusive value="2100"/>
          <xsd:minInclusive value="1900"/>
        </xsd:restriction>
      </xsd:simpleType>
    </xsd:element>
    <xsd:element name="TaxCatchAll" ma:index="10" nillable="true" ma:displayName="Taxonomy Catch All Column" ma:hidden="true" ma:list="{2c25207a-7c7e-49b7-b576-000a8ba59297}" ma:internalName="TaxCatchAll" ma:showField="CatchAllData" ma:web="437134b1-e43f-42b3-88ca-bdd99c41ca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c25207a-7c7e-49b7-b576-000a8ba59297}" ma:internalName="TaxCatchAllLabel" ma:readOnly="true" ma:showField="CatchAllDataLabel" ma:web="437134b1-e43f-42b3-88ca-bdd99c41ca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D6243F-3171-42C3-B0E5-4A172F88EC90}"/>
</file>

<file path=customXml/itemProps2.xml><?xml version="1.0" encoding="utf-8"?>
<ds:datastoreItem xmlns:ds="http://schemas.openxmlformats.org/officeDocument/2006/customXml" ds:itemID="{B3566E30-C3F5-4920-BF2B-54DDF286EE27}"/>
</file>

<file path=customXml/itemProps3.xml><?xml version="1.0" encoding="utf-8"?>
<ds:datastoreItem xmlns:ds="http://schemas.openxmlformats.org/officeDocument/2006/customXml" ds:itemID="{B8CD0066-98DA-458E-BD82-E86FC5E4AC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6164</TotalTime>
  <Words>313</Words>
  <Application>Microsoft Office PowerPoint</Application>
  <PresentationFormat>On-screen Show (4:3)</PresentationFormat>
  <Paragraphs>53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Gill Sans MT</vt:lpstr>
      <vt:lpstr>1_Office Theme</vt:lpstr>
      <vt:lpstr>PowerPoint Presentation</vt:lpstr>
      <vt:lpstr>PowerPoint Presentation</vt:lpstr>
      <vt:lpstr>PowerPoint Presentation</vt:lpstr>
      <vt:lpstr>  THANK 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Resolutions of the Tourism Transformation Summit</dc:title>
  <dc:creator>Itumeleng Rabotapi</dc:creator>
  <cp:lastModifiedBy>Mankge</cp:lastModifiedBy>
  <cp:revision>627</cp:revision>
  <cp:lastPrinted>2017-06-08T07:13:13Z</cp:lastPrinted>
  <dcterms:created xsi:type="dcterms:W3CDTF">2015-10-12T12:09:44Z</dcterms:created>
  <dcterms:modified xsi:type="dcterms:W3CDTF">2017-11-08T13:31:04Z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0x0101000AD93772181C6F46829BD28880065D63</vt:lpwstr>
  </property>
</Properties>
</file>