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63" r:id="rId2"/>
    <p:sldId id="605" r:id="rId3"/>
    <p:sldId id="615" r:id="rId4"/>
    <p:sldId id="609" r:id="rId5"/>
    <p:sldId id="647" r:id="rId6"/>
    <p:sldId id="652" r:id="rId7"/>
    <p:sldId id="651" r:id="rId8"/>
    <p:sldId id="617" r:id="rId9"/>
    <p:sldId id="632" r:id="rId10"/>
    <p:sldId id="627" r:id="rId11"/>
    <p:sldId id="629" r:id="rId12"/>
    <p:sldId id="597" r:id="rId13"/>
    <p:sldId id="600" r:id="rId14"/>
    <p:sldId id="601" r:id="rId15"/>
    <p:sldId id="631" r:id="rId16"/>
    <p:sldId id="633" r:id="rId17"/>
    <p:sldId id="620" r:id="rId18"/>
    <p:sldId id="626" r:id="rId19"/>
    <p:sldId id="568" r:id="rId20"/>
    <p:sldId id="646" r:id="rId21"/>
    <p:sldId id="650" r:id="rId22"/>
    <p:sldId id="648" r:id="rId23"/>
    <p:sldId id="607" r:id="rId24"/>
    <p:sldId id="649"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00"/>
    <a:srgbClr val="006600"/>
    <a:srgbClr val="5F5F5F"/>
    <a:srgbClr val="996633"/>
    <a:srgbClr val="663300"/>
    <a:srgbClr val="006699"/>
    <a:srgbClr val="4D4D4D"/>
    <a:srgbClr val="993300"/>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9767" autoAdjust="0"/>
  </p:normalViewPr>
  <p:slideViewPr>
    <p:cSldViewPr>
      <p:cViewPr varScale="1">
        <p:scale>
          <a:sx n="63" d="100"/>
          <a:sy n="63" d="100"/>
        </p:scale>
        <p:origin x="1524"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125" cy="495692"/>
          </a:xfrm>
          <a:prstGeom prst="rect">
            <a:avLst/>
          </a:prstGeom>
        </p:spPr>
        <p:txBody>
          <a:bodyPr vert="horz" lIns="92199" tIns="46099" rIns="92199" bIns="46099" rtlCol="0"/>
          <a:lstStyle>
            <a:lvl1pPr algn="l">
              <a:defRPr sz="1200"/>
            </a:lvl1pPr>
          </a:lstStyle>
          <a:p>
            <a:endParaRPr lang="en-ZW" dirty="0"/>
          </a:p>
        </p:txBody>
      </p:sp>
      <p:sp>
        <p:nvSpPr>
          <p:cNvPr id="3" name="Date Placeholder 2"/>
          <p:cNvSpPr>
            <a:spLocks noGrp="1"/>
          </p:cNvSpPr>
          <p:nvPr>
            <p:ph type="dt" sz="quarter" idx="1"/>
          </p:nvPr>
        </p:nvSpPr>
        <p:spPr>
          <a:xfrm>
            <a:off x="3850947" y="1"/>
            <a:ext cx="2945125" cy="495692"/>
          </a:xfrm>
          <a:prstGeom prst="rect">
            <a:avLst/>
          </a:prstGeom>
        </p:spPr>
        <p:txBody>
          <a:bodyPr vert="horz" lIns="92199" tIns="46099" rIns="92199" bIns="46099" rtlCol="0"/>
          <a:lstStyle>
            <a:lvl1pPr algn="r">
              <a:defRPr sz="1200"/>
            </a:lvl1pPr>
          </a:lstStyle>
          <a:p>
            <a:fld id="{9E2B1FC4-9C5B-46F0-BCF5-75874E6B73A5}" type="datetimeFigureOut">
              <a:rPr lang="en-ZW" smtClean="0"/>
              <a:t>30/10/2017</a:t>
            </a:fld>
            <a:endParaRPr lang="en-ZW" dirty="0"/>
          </a:p>
        </p:txBody>
      </p:sp>
      <p:sp>
        <p:nvSpPr>
          <p:cNvPr id="4" name="Footer Placeholder 3"/>
          <p:cNvSpPr>
            <a:spLocks noGrp="1"/>
          </p:cNvSpPr>
          <p:nvPr>
            <p:ph type="ftr" sz="quarter" idx="2"/>
          </p:nvPr>
        </p:nvSpPr>
        <p:spPr>
          <a:xfrm>
            <a:off x="0" y="9429348"/>
            <a:ext cx="2945125" cy="495692"/>
          </a:xfrm>
          <a:prstGeom prst="rect">
            <a:avLst/>
          </a:prstGeom>
        </p:spPr>
        <p:txBody>
          <a:bodyPr vert="horz" lIns="92199" tIns="46099" rIns="92199" bIns="46099" rtlCol="0" anchor="b"/>
          <a:lstStyle>
            <a:lvl1pPr algn="l">
              <a:defRPr sz="1200"/>
            </a:lvl1pPr>
          </a:lstStyle>
          <a:p>
            <a:endParaRPr lang="en-ZW" dirty="0"/>
          </a:p>
        </p:txBody>
      </p:sp>
      <p:sp>
        <p:nvSpPr>
          <p:cNvPr id="5" name="Slide Number Placeholder 4"/>
          <p:cNvSpPr>
            <a:spLocks noGrp="1"/>
          </p:cNvSpPr>
          <p:nvPr>
            <p:ph type="sldNum" sz="quarter" idx="3"/>
          </p:nvPr>
        </p:nvSpPr>
        <p:spPr>
          <a:xfrm>
            <a:off x="3850947" y="9429348"/>
            <a:ext cx="2945125" cy="495692"/>
          </a:xfrm>
          <a:prstGeom prst="rect">
            <a:avLst/>
          </a:prstGeom>
        </p:spPr>
        <p:txBody>
          <a:bodyPr vert="horz" lIns="92199" tIns="46099" rIns="92199" bIns="46099" rtlCol="0" anchor="b"/>
          <a:lstStyle>
            <a:lvl1pPr algn="r">
              <a:defRPr sz="1200"/>
            </a:lvl1pPr>
          </a:lstStyle>
          <a:p>
            <a:fld id="{C25B8B00-3877-4CE7-83B4-21B10F7CBD2B}" type="slidenum">
              <a:rPr lang="en-ZW" smtClean="0"/>
              <a:t>‹#›</a:t>
            </a:fld>
            <a:endParaRPr lang="en-ZW" dirty="0"/>
          </a:p>
        </p:txBody>
      </p:sp>
    </p:spTree>
    <p:extLst>
      <p:ext uri="{BB962C8B-B14F-4D97-AF65-F5344CB8AC3E}">
        <p14:creationId xmlns:p14="http://schemas.microsoft.com/office/powerpoint/2010/main" val="1106793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1"/>
            <a:ext cx="2945954" cy="497317"/>
          </a:xfrm>
          <a:prstGeom prst="rect">
            <a:avLst/>
          </a:prstGeom>
          <a:noFill/>
          <a:ln w="9525">
            <a:noFill/>
            <a:miter lim="800000"/>
            <a:headEnd/>
            <a:tailEnd/>
          </a:ln>
          <a:effectLst/>
        </p:spPr>
        <p:txBody>
          <a:bodyPr vert="horz" wrap="square" lIns="96542" tIns="48270" rIns="96542" bIns="48270" numCol="1" anchor="t" anchorCtr="0" compatLnSpc="1">
            <a:prstTxWarp prst="textNoShape">
              <a:avLst/>
            </a:prstTxWarp>
          </a:bodyPr>
          <a:lstStyle>
            <a:lvl1pPr defTabSz="965208">
              <a:defRPr sz="1300"/>
            </a:lvl1pPr>
          </a:lstStyle>
          <a:p>
            <a:endParaRPr lang="en-US" dirty="0"/>
          </a:p>
        </p:txBody>
      </p:sp>
      <p:sp>
        <p:nvSpPr>
          <p:cNvPr id="63491" name="Rectangle 3"/>
          <p:cNvSpPr>
            <a:spLocks noGrp="1" noChangeArrowheads="1"/>
          </p:cNvSpPr>
          <p:nvPr>
            <p:ph type="dt" idx="1"/>
          </p:nvPr>
        </p:nvSpPr>
        <p:spPr bwMode="auto">
          <a:xfrm>
            <a:off x="3850247" y="1"/>
            <a:ext cx="2945954" cy="497317"/>
          </a:xfrm>
          <a:prstGeom prst="rect">
            <a:avLst/>
          </a:prstGeom>
          <a:noFill/>
          <a:ln w="9525">
            <a:noFill/>
            <a:miter lim="800000"/>
            <a:headEnd/>
            <a:tailEnd/>
          </a:ln>
          <a:effectLst/>
        </p:spPr>
        <p:txBody>
          <a:bodyPr vert="horz" wrap="square" lIns="96542" tIns="48270" rIns="96542" bIns="48270" numCol="1" anchor="t" anchorCtr="0" compatLnSpc="1">
            <a:prstTxWarp prst="textNoShape">
              <a:avLst/>
            </a:prstTxWarp>
          </a:bodyPr>
          <a:lstStyle>
            <a:lvl1pPr algn="r" defTabSz="965208">
              <a:defRPr sz="1300"/>
            </a:lvl1pPr>
          </a:lstStyle>
          <a:p>
            <a:endParaRPr lang="en-US" dirty="0"/>
          </a:p>
        </p:txBody>
      </p:sp>
      <p:sp>
        <p:nvSpPr>
          <p:cNvPr id="63492" name="Rectangle 4"/>
          <p:cNvSpPr>
            <a:spLocks noGrp="1" noRot="1" noChangeAspect="1" noChangeArrowheads="1" noTextEdit="1"/>
          </p:cNvSpPr>
          <p:nvPr>
            <p:ph type="sldImg" idx="2"/>
          </p:nvPr>
        </p:nvSpPr>
        <p:spPr bwMode="auto">
          <a:xfrm>
            <a:off x="917575" y="742950"/>
            <a:ext cx="4962525" cy="3722688"/>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0064" y="4715482"/>
            <a:ext cx="5437550" cy="4467644"/>
          </a:xfrm>
          <a:prstGeom prst="rect">
            <a:avLst/>
          </a:prstGeom>
          <a:noFill/>
          <a:ln w="9525">
            <a:noFill/>
            <a:miter lim="800000"/>
            <a:headEnd/>
            <a:tailEnd/>
          </a:ln>
          <a:effectLst/>
        </p:spPr>
        <p:txBody>
          <a:bodyPr vert="horz" wrap="square" lIns="96542" tIns="48270" rIns="96542" bIns="482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ftr" sz="quarter" idx="4"/>
          </p:nvPr>
        </p:nvSpPr>
        <p:spPr bwMode="auto">
          <a:xfrm>
            <a:off x="1" y="9427680"/>
            <a:ext cx="2945954" cy="497317"/>
          </a:xfrm>
          <a:prstGeom prst="rect">
            <a:avLst/>
          </a:prstGeom>
          <a:noFill/>
          <a:ln w="9525">
            <a:noFill/>
            <a:miter lim="800000"/>
            <a:headEnd/>
            <a:tailEnd/>
          </a:ln>
          <a:effectLst/>
        </p:spPr>
        <p:txBody>
          <a:bodyPr vert="horz" wrap="square" lIns="96542" tIns="48270" rIns="96542" bIns="48270" numCol="1" anchor="b" anchorCtr="0" compatLnSpc="1">
            <a:prstTxWarp prst="textNoShape">
              <a:avLst/>
            </a:prstTxWarp>
          </a:bodyPr>
          <a:lstStyle>
            <a:lvl1pPr defTabSz="965208">
              <a:defRPr sz="1300"/>
            </a:lvl1pPr>
          </a:lstStyle>
          <a:p>
            <a:endParaRPr lang="en-US" dirty="0"/>
          </a:p>
        </p:txBody>
      </p:sp>
      <p:sp>
        <p:nvSpPr>
          <p:cNvPr id="63495" name="Rectangle 7"/>
          <p:cNvSpPr>
            <a:spLocks noGrp="1" noChangeArrowheads="1"/>
          </p:cNvSpPr>
          <p:nvPr>
            <p:ph type="sldNum" sz="quarter" idx="5"/>
          </p:nvPr>
        </p:nvSpPr>
        <p:spPr bwMode="auto">
          <a:xfrm>
            <a:off x="3850247" y="9427680"/>
            <a:ext cx="2945954" cy="497317"/>
          </a:xfrm>
          <a:prstGeom prst="rect">
            <a:avLst/>
          </a:prstGeom>
          <a:noFill/>
          <a:ln w="9525">
            <a:noFill/>
            <a:miter lim="800000"/>
            <a:headEnd/>
            <a:tailEnd/>
          </a:ln>
          <a:effectLst/>
        </p:spPr>
        <p:txBody>
          <a:bodyPr vert="horz" wrap="square" lIns="96542" tIns="48270" rIns="96542" bIns="48270" numCol="1" anchor="b" anchorCtr="0" compatLnSpc="1">
            <a:prstTxWarp prst="textNoShape">
              <a:avLst/>
            </a:prstTxWarp>
          </a:bodyPr>
          <a:lstStyle>
            <a:lvl1pPr algn="r" defTabSz="965208">
              <a:defRPr sz="1300"/>
            </a:lvl1pPr>
          </a:lstStyle>
          <a:p>
            <a:fld id="{83FAC6D1-E563-4AD7-B462-595CC8C9999A}" type="slidenum">
              <a:rPr lang="en-US"/>
              <a:pPr/>
              <a:t>‹#›</a:t>
            </a:fld>
            <a:endParaRPr lang="en-US" dirty="0"/>
          </a:p>
        </p:txBody>
      </p:sp>
    </p:spTree>
    <p:extLst>
      <p:ext uri="{BB962C8B-B14F-4D97-AF65-F5344CB8AC3E}">
        <p14:creationId xmlns:p14="http://schemas.microsoft.com/office/powerpoint/2010/main" val="36177060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a:t>
            </a:fld>
            <a:endParaRPr lang="en-US" dirty="0"/>
          </a:p>
        </p:txBody>
      </p:sp>
    </p:spTree>
    <p:extLst>
      <p:ext uri="{BB962C8B-B14F-4D97-AF65-F5344CB8AC3E}">
        <p14:creationId xmlns:p14="http://schemas.microsoft.com/office/powerpoint/2010/main" val="40134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10</a:t>
            </a:fld>
            <a:endParaRPr lang="en-US" dirty="0"/>
          </a:p>
        </p:txBody>
      </p:sp>
    </p:spTree>
    <p:extLst>
      <p:ext uri="{BB962C8B-B14F-4D97-AF65-F5344CB8AC3E}">
        <p14:creationId xmlns:p14="http://schemas.microsoft.com/office/powerpoint/2010/main" val="363779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11</a:t>
            </a:fld>
            <a:endParaRPr lang="en-US" dirty="0"/>
          </a:p>
        </p:txBody>
      </p:sp>
    </p:spTree>
    <p:extLst>
      <p:ext uri="{BB962C8B-B14F-4D97-AF65-F5344CB8AC3E}">
        <p14:creationId xmlns:p14="http://schemas.microsoft.com/office/powerpoint/2010/main" val="353043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12</a:t>
            </a:fld>
            <a:endParaRPr lang="en-US" dirty="0"/>
          </a:p>
        </p:txBody>
      </p:sp>
    </p:spTree>
    <p:extLst>
      <p:ext uri="{BB962C8B-B14F-4D97-AF65-F5344CB8AC3E}">
        <p14:creationId xmlns:p14="http://schemas.microsoft.com/office/powerpoint/2010/main" val="143090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13</a:t>
            </a:fld>
            <a:endParaRPr lang="en-US" dirty="0"/>
          </a:p>
        </p:txBody>
      </p:sp>
    </p:spTree>
    <p:extLst>
      <p:ext uri="{BB962C8B-B14F-4D97-AF65-F5344CB8AC3E}">
        <p14:creationId xmlns:p14="http://schemas.microsoft.com/office/powerpoint/2010/main" val="42850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674" indent="-285644">
              <a:spcBef>
                <a:spcPct val="30000"/>
              </a:spcBef>
              <a:defRPr sz="1200">
                <a:solidFill>
                  <a:schemeClr val="tx1"/>
                </a:solidFill>
                <a:latin typeface="Calibri" pitchFamily="34" charset="0"/>
              </a:defRPr>
            </a:lvl2pPr>
            <a:lvl3pPr marL="1142575" indent="-228515">
              <a:spcBef>
                <a:spcPct val="30000"/>
              </a:spcBef>
              <a:defRPr sz="1200">
                <a:solidFill>
                  <a:schemeClr val="tx1"/>
                </a:solidFill>
                <a:latin typeface="Calibri" pitchFamily="34" charset="0"/>
              </a:defRPr>
            </a:lvl3pPr>
            <a:lvl4pPr marL="1599605" indent="-228515">
              <a:spcBef>
                <a:spcPct val="30000"/>
              </a:spcBef>
              <a:defRPr sz="1200">
                <a:solidFill>
                  <a:schemeClr val="tx1"/>
                </a:solidFill>
                <a:latin typeface="Calibri" pitchFamily="34" charset="0"/>
              </a:defRPr>
            </a:lvl4pPr>
            <a:lvl5pPr marL="2056636" indent="-228515">
              <a:spcBef>
                <a:spcPct val="30000"/>
              </a:spcBef>
              <a:defRPr sz="1200">
                <a:solidFill>
                  <a:schemeClr val="tx1"/>
                </a:solidFill>
                <a:latin typeface="Calibri" pitchFamily="34" charset="0"/>
              </a:defRPr>
            </a:lvl5pPr>
            <a:lvl6pPr marL="2513666" indent="-228515" eaLnBrk="0" fontAlgn="base" hangingPunct="0">
              <a:spcBef>
                <a:spcPct val="30000"/>
              </a:spcBef>
              <a:spcAft>
                <a:spcPct val="0"/>
              </a:spcAft>
              <a:defRPr sz="1200">
                <a:solidFill>
                  <a:schemeClr val="tx1"/>
                </a:solidFill>
                <a:latin typeface="Calibri" pitchFamily="34" charset="0"/>
              </a:defRPr>
            </a:lvl6pPr>
            <a:lvl7pPr marL="2970697" indent="-228515" eaLnBrk="0" fontAlgn="base" hangingPunct="0">
              <a:spcBef>
                <a:spcPct val="30000"/>
              </a:spcBef>
              <a:spcAft>
                <a:spcPct val="0"/>
              </a:spcAft>
              <a:defRPr sz="1200">
                <a:solidFill>
                  <a:schemeClr val="tx1"/>
                </a:solidFill>
                <a:latin typeface="Calibri" pitchFamily="34" charset="0"/>
              </a:defRPr>
            </a:lvl7pPr>
            <a:lvl8pPr marL="3427727" indent="-228515" eaLnBrk="0" fontAlgn="base" hangingPunct="0">
              <a:spcBef>
                <a:spcPct val="30000"/>
              </a:spcBef>
              <a:spcAft>
                <a:spcPct val="0"/>
              </a:spcAft>
              <a:defRPr sz="1200">
                <a:solidFill>
                  <a:schemeClr val="tx1"/>
                </a:solidFill>
                <a:latin typeface="Calibri" pitchFamily="34" charset="0"/>
              </a:defRPr>
            </a:lvl8pPr>
            <a:lvl9pPr marL="3884757" indent="-228515" eaLnBrk="0" fontAlgn="base" hangingPunct="0">
              <a:spcBef>
                <a:spcPct val="30000"/>
              </a:spcBef>
              <a:spcAft>
                <a:spcPct val="0"/>
              </a:spcAft>
              <a:defRPr sz="1200">
                <a:solidFill>
                  <a:schemeClr val="tx1"/>
                </a:solidFill>
                <a:latin typeface="Calibri" pitchFamily="34" charset="0"/>
              </a:defRPr>
            </a:lvl9pPr>
          </a:lstStyle>
          <a:p>
            <a:pPr>
              <a:spcBef>
                <a:spcPct val="0"/>
              </a:spcBef>
            </a:pPr>
            <a:fld id="{819A31BD-4C53-4890-B9DF-DF68ACBA676D}" type="slidenum">
              <a:rPr lang="en-ZA" altLang="en-US">
                <a:solidFill>
                  <a:srgbClr val="000000"/>
                </a:solidFill>
                <a:latin typeface="Arial" charset="0"/>
              </a:rPr>
              <a:pPr>
                <a:spcBef>
                  <a:spcPct val="0"/>
                </a:spcBef>
              </a:pPr>
              <a:t>14</a:t>
            </a:fld>
            <a:endParaRPr lang="en-ZA" altLang="en-US" dirty="0">
              <a:solidFill>
                <a:srgbClr val="000000"/>
              </a:solidFill>
              <a:latin typeface="Arial" charset="0"/>
            </a:endParaRPr>
          </a:p>
        </p:txBody>
      </p:sp>
    </p:spTree>
    <p:extLst>
      <p:ext uri="{BB962C8B-B14F-4D97-AF65-F5344CB8AC3E}">
        <p14:creationId xmlns:p14="http://schemas.microsoft.com/office/powerpoint/2010/main" val="130288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674" indent="-285644">
              <a:spcBef>
                <a:spcPct val="30000"/>
              </a:spcBef>
              <a:defRPr sz="1200">
                <a:solidFill>
                  <a:schemeClr val="tx1"/>
                </a:solidFill>
                <a:latin typeface="Calibri" pitchFamily="34" charset="0"/>
              </a:defRPr>
            </a:lvl2pPr>
            <a:lvl3pPr marL="1142575" indent="-228515">
              <a:spcBef>
                <a:spcPct val="30000"/>
              </a:spcBef>
              <a:defRPr sz="1200">
                <a:solidFill>
                  <a:schemeClr val="tx1"/>
                </a:solidFill>
                <a:latin typeface="Calibri" pitchFamily="34" charset="0"/>
              </a:defRPr>
            </a:lvl3pPr>
            <a:lvl4pPr marL="1599605" indent="-228515">
              <a:spcBef>
                <a:spcPct val="30000"/>
              </a:spcBef>
              <a:defRPr sz="1200">
                <a:solidFill>
                  <a:schemeClr val="tx1"/>
                </a:solidFill>
                <a:latin typeface="Calibri" pitchFamily="34" charset="0"/>
              </a:defRPr>
            </a:lvl4pPr>
            <a:lvl5pPr marL="2056636" indent="-228515">
              <a:spcBef>
                <a:spcPct val="30000"/>
              </a:spcBef>
              <a:defRPr sz="1200">
                <a:solidFill>
                  <a:schemeClr val="tx1"/>
                </a:solidFill>
                <a:latin typeface="Calibri" pitchFamily="34" charset="0"/>
              </a:defRPr>
            </a:lvl5pPr>
            <a:lvl6pPr marL="2513666" indent="-228515" eaLnBrk="0" fontAlgn="base" hangingPunct="0">
              <a:spcBef>
                <a:spcPct val="30000"/>
              </a:spcBef>
              <a:spcAft>
                <a:spcPct val="0"/>
              </a:spcAft>
              <a:defRPr sz="1200">
                <a:solidFill>
                  <a:schemeClr val="tx1"/>
                </a:solidFill>
                <a:latin typeface="Calibri" pitchFamily="34" charset="0"/>
              </a:defRPr>
            </a:lvl6pPr>
            <a:lvl7pPr marL="2970697" indent="-228515" eaLnBrk="0" fontAlgn="base" hangingPunct="0">
              <a:spcBef>
                <a:spcPct val="30000"/>
              </a:spcBef>
              <a:spcAft>
                <a:spcPct val="0"/>
              </a:spcAft>
              <a:defRPr sz="1200">
                <a:solidFill>
                  <a:schemeClr val="tx1"/>
                </a:solidFill>
                <a:latin typeface="Calibri" pitchFamily="34" charset="0"/>
              </a:defRPr>
            </a:lvl7pPr>
            <a:lvl8pPr marL="3427727" indent="-228515" eaLnBrk="0" fontAlgn="base" hangingPunct="0">
              <a:spcBef>
                <a:spcPct val="30000"/>
              </a:spcBef>
              <a:spcAft>
                <a:spcPct val="0"/>
              </a:spcAft>
              <a:defRPr sz="1200">
                <a:solidFill>
                  <a:schemeClr val="tx1"/>
                </a:solidFill>
                <a:latin typeface="Calibri" pitchFamily="34" charset="0"/>
              </a:defRPr>
            </a:lvl8pPr>
            <a:lvl9pPr marL="3884757" indent="-228515" eaLnBrk="0" fontAlgn="base" hangingPunct="0">
              <a:spcBef>
                <a:spcPct val="30000"/>
              </a:spcBef>
              <a:spcAft>
                <a:spcPct val="0"/>
              </a:spcAft>
              <a:defRPr sz="1200">
                <a:solidFill>
                  <a:schemeClr val="tx1"/>
                </a:solidFill>
                <a:latin typeface="Calibri" pitchFamily="34" charset="0"/>
              </a:defRPr>
            </a:lvl9pPr>
          </a:lstStyle>
          <a:p>
            <a:pPr>
              <a:spcBef>
                <a:spcPct val="0"/>
              </a:spcBef>
            </a:pPr>
            <a:fld id="{819A31BD-4C53-4890-B9DF-DF68ACBA676D}" type="slidenum">
              <a:rPr lang="en-ZA" altLang="en-US">
                <a:solidFill>
                  <a:srgbClr val="000000"/>
                </a:solidFill>
                <a:latin typeface="Arial" charset="0"/>
              </a:rPr>
              <a:pPr>
                <a:spcBef>
                  <a:spcPct val="0"/>
                </a:spcBef>
              </a:pPr>
              <a:t>15</a:t>
            </a:fld>
            <a:endParaRPr lang="en-ZA" altLang="en-US" dirty="0">
              <a:solidFill>
                <a:srgbClr val="000000"/>
              </a:solidFill>
              <a:latin typeface="Arial" charset="0"/>
            </a:endParaRPr>
          </a:p>
        </p:txBody>
      </p:sp>
    </p:spTree>
    <p:extLst>
      <p:ext uri="{BB962C8B-B14F-4D97-AF65-F5344CB8AC3E}">
        <p14:creationId xmlns:p14="http://schemas.microsoft.com/office/powerpoint/2010/main" val="174840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674" indent="-285644">
              <a:spcBef>
                <a:spcPct val="30000"/>
              </a:spcBef>
              <a:defRPr sz="1200">
                <a:solidFill>
                  <a:schemeClr val="tx1"/>
                </a:solidFill>
                <a:latin typeface="Calibri" pitchFamily="34" charset="0"/>
              </a:defRPr>
            </a:lvl2pPr>
            <a:lvl3pPr marL="1142575" indent="-228515">
              <a:spcBef>
                <a:spcPct val="30000"/>
              </a:spcBef>
              <a:defRPr sz="1200">
                <a:solidFill>
                  <a:schemeClr val="tx1"/>
                </a:solidFill>
                <a:latin typeface="Calibri" pitchFamily="34" charset="0"/>
              </a:defRPr>
            </a:lvl3pPr>
            <a:lvl4pPr marL="1599605" indent="-228515">
              <a:spcBef>
                <a:spcPct val="30000"/>
              </a:spcBef>
              <a:defRPr sz="1200">
                <a:solidFill>
                  <a:schemeClr val="tx1"/>
                </a:solidFill>
                <a:latin typeface="Calibri" pitchFamily="34" charset="0"/>
              </a:defRPr>
            </a:lvl4pPr>
            <a:lvl5pPr marL="2056636" indent="-228515">
              <a:spcBef>
                <a:spcPct val="30000"/>
              </a:spcBef>
              <a:defRPr sz="1200">
                <a:solidFill>
                  <a:schemeClr val="tx1"/>
                </a:solidFill>
                <a:latin typeface="Calibri" pitchFamily="34" charset="0"/>
              </a:defRPr>
            </a:lvl5pPr>
            <a:lvl6pPr marL="2513666" indent="-228515" eaLnBrk="0" fontAlgn="base" hangingPunct="0">
              <a:spcBef>
                <a:spcPct val="30000"/>
              </a:spcBef>
              <a:spcAft>
                <a:spcPct val="0"/>
              </a:spcAft>
              <a:defRPr sz="1200">
                <a:solidFill>
                  <a:schemeClr val="tx1"/>
                </a:solidFill>
                <a:latin typeface="Calibri" pitchFamily="34" charset="0"/>
              </a:defRPr>
            </a:lvl6pPr>
            <a:lvl7pPr marL="2970697" indent="-228515" eaLnBrk="0" fontAlgn="base" hangingPunct="0">
              <a:spcBef>
                <a:spcPct val="30000"/>
              </a:spcBef>
              <a:spcAft>
                <a:spcPct val="0"/>
              </a:spcAft>
              <a:defRPr sz="1200">
                <a:solidFill>
                  <a:schemeClr val="tx1"/>
                </a:solidFill>
                <a:latin typeface="Calibri" pitchFamily="34" charset="0"/>
              </a:defRPr>
            </a:lvl7pPr>
            <a:lvl8pPr marL="3427727" indent="-228515" eaLnBrk="0" fontAlgn="base" hangingPunct="0">
              <a:spcBef>
                <a:spcPct val="30000"/>
              </a:spcBef>
              <a:spcAft>
                <a:spcPct val="0"/>
              </a:spcAft>
              <a:defRPr sz="1200">
                <a:solidFill>
                  <a:schemeClr val="tx1"/>
                </a:solidFill>
                <a:latin typeface="Calibri" pitchFamily="34" charset="0"/>
              </a:defRPr>
            </a:lvl8pPr>
            <a:lvl9pPr marL="3884757" indent="-228515" eaLnBrk="0" fontAlgn="base" hangingPunct="0">
              <a:spcBef>
                <a:spcPct val="30000"/>
              </a:spcBef>
              <a:spcAft>
                <a:spcPct val="0"/>
              </a:spcAft>
              <a:defRPr sz="1200">
                <a:solidFill>
                  <a:schemeClr val="tx1"/>
                </a:solidFill>
                <a:latin typeface="Calibri" pitchFamily="34" charset="0"/>
              </a:defRPr>
            </a:lvl9pPr>
          </a:lstStyle>
          <a:p>
            <a:pPr>
              <a:spcBef>
                <a:spcPct val="0"/>
              </a:spcBef>
            </a:pPr>
            <a:fld id="{819A31BD-4C53-4890-B9DF-DF68ACBA676D}" type="slidenum">
              <a:rPr lang="en-ZA" altLang="en-US">
                <a:solidFill>
                  <a:srgbClr val="000000"/>
                </a:solidFill>
                <a:latin typeface="Arial" charset="0"/>
              </a:rPr>
              <a:pPr>
                <a:spcBef>
                  <a:spcPct val="0"/>
                </a:spcBef>
              </a:pPr>
              <a:t>16</a:t>
            </a:fld>
            <a:endParaRPr lang="en-ZA" altLang="en-US" dirty="0">
              <a:solidFill>
                <a:srgbClr val="000000"/>
              </a:solidFill>
              <a:latin typeface="Arial" charset="0"/>
            </a:endParaRPr>
          </a:p>
        </p:txBody>
      </p:sp>
    </p:spTree>
    <p:extLst>
      <p:ext uri="{BB962C8B-B14F-4D97-AF65-F5344CB8AC3E}">
        <p14:creationId xmlns:p14="http://schemas.microsoft.com/office/powerpoint/2010/main" val="264603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674" indent="-285644">
              <a:spcBef>
                <a:spcPct val="30000"/>
              </a:spcBef>
              <a:defRPr sz="1200">
                <a:solidFill>
                  <a:schemeClr val="tx1"/>
                </a:solidFill>
                <a:latin typeface="Calibri" pitchFamily="34" charset="0"/>
              </a:defRPr>
            </a:lvl2pPr>
            <a:lvl3pPr marL="1142575" indent="-228515">
              <a:spcBef>
                <a:spcPct val="30000"/>
              </a:spcBef>
              <a:defRPr sz="1200">
                <a:solidFill>
                  <a:schemeClr val="tx1"/>
                </a:solidFill>
                <a:latin typeface="Calibri" pitchFamily="34" charset="0"/>
              </a:defRPr>
            </a:lvl3pPr>
            <a:lvl4pPr marL="1599605" indent="-228515">
              <a:spcBef>
                <a:spcPct val="30000"/>
              </a:spcBef>
              <a:defRPr sz="1200">
                <a:solidFill>
                  <a:schemeClr val="tx1"/>
                </a:solidFill>
                <a:latin typeface="Calibri" pitchFamily="34" charset="0"/>
              </a:defRPr>
            </a:lvl4pPr>
            <a:lvl5pPr marL="2056636" indent="-228515">
              <a:spcBef>
                <a:spcPct val="30000"/>
              </a:spcBef>
              <a:defRPr sz="1200">
                <a:solidFill>
                  <a:schemeClr val="tx1"/>
                </a:solidFill>
                <a:latin typeface="Calibri" pitchFamily="34" charset="0"/>
              </a:defRPr>
            </a:lvl5pPr>
            <a:lvl6pPr marL="2513666" indent="-228515" eaLnBrk="0" fontAlgn="base" hangingPunct="0">
              <a:spcBef>
                <a:spcPct val="30000"/>
              </a:spcBef>
              <a:spcAft>
                <a:spcPct val="0"/>
              </a:spcAft>
              <a:defRPr sz="1200">
                <a:solidFill>
                  <a:schemeClr val="tx1"/>
                </a:solidFill>
                <a:latin typeface="Calibri" pitchFamily="34" charset="0"/>
              </a:defRPr>
            </a:lvl6pPr>
            <a:lvl7pPr marL="2970697" indent="-228515" eaLnBrk="0" fontAlgn="base" hangingPunct="0">
              <a:spcBef>
                <a:spcPct val="30000"/>
              </a:spcBef>
              <a:spcAft>
                <a:spcPct val="0"/>
              </a:spcAft>
              <a:defRPr sz="1200">
                <a:solidFill>
                  <a:schemeClr val="tx1"/>
                </a:solidFill>
                <a:latin typeface="Calibri" pitchFamily="34" charset="0"/>
              </a:defRPr>
            </a:lvl7pPr>
            <a:lvl8pPr marL="3427727" indent="-228515" eaLnBrk="0" fontAlgn="base" hangingPunct="0">
              <a:spcBef>
                <a:spcPct val="30000"/>
              </a:spcBef>
              <a:spcAft>
                <a:spcPct val="0"/>
              </a:spcAft>
              <a:defRPr sz="1200">
                <a:solidFill>
                  <a:schemeClr val="tx1"/>
                </a:solidFill>
                <a:latin typeface="Calibri" pitchFamily="34" charset="0"/>
              </a:defRPr>
            </a:lvl8pPr>
            <a:lvl9pPr marL="3884757" indent="-228515" eaLnBrk="0" fontAlgn="base" hangingPunct="0">
              <a:spcBef>
                <a:spcPct val="30000"/>
              </a:spcBef>
              <a:spcAft>
                <a:spcPct val="0"/>
              </a:spcAft>
              <a:defRPr sz="1200">
                <a:solidFill>
                  <a:schemeClr val="tx1"/>
                </a:solidFill>
                <a:latin typeface="Calibri" pitchFamily="34" charset="0"/>
              </a:defRPr>
            </a:lvl9pPr>
          </a:lstStyle>
          <a:p>
            <a:pPr>
              <a:spcBef>
                <a:spcPct val="0"/>
              </a:spcBef>
            </a:pPr>
            <a:fld id="{819A31BD-4C53-4890-B9DF-DF68ACBA676D}" type="slidenum">
              <a:rPr lang="en-ZA" altLang="en-US">
                <a:solidFill>
                  <a:srgbClr val="000000"/>
                </a:solidFill>
                <a:latin typeface="Arial" charset="0"/>
              </a:rPr>
              <a:pPr>
                <a:spcBef>
                  <a:spcPct val="0"/>
                </a:spcBef>
              </a:pPr>
              <a:t>17</a:t>
            </a:fld>
            <a:endParaRPr lang="en-ZA" altLang="en-US" dirty="0">
              <a:solidFill>
                <a:srgbClr val="000000"/>
              </a:solidFill>
              <a:latin typeface="Arial" charset="0"/>
            </a:endParaRPr>
          </a:p>
        </p:txBody>
      </p:sp>
    </p:spTree>
    <p:extLst>
      <p:ext uri="{BB962C8B-B14F-4D97-AF65-F5344CB8AC3E}">
        <p14:creationId xmlns:p14="http://schemas.microsoft.com/office/powerpoint/2010/main" val="301548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18</a:t>
            </a:fld>
            <a:endParaRPr lang="en-US" dirty="0"/>
          </a:p>
        </p:txBody>
      </p:sp>
    </p:spTree>
    <p:extLst>
      <p:ext uri="{BB962C8B-B14F-4D97-AF65-F5344CB8AC3E}">
        <p14:creationId xmlns:p14="http://schemas.microsoft.com/office/powerpoint/2010/main" val="1113761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400" dirty="0"/>
              <a:t>Benefits of Commercialisation Strategy:</a:t>
            </a:r>
          </a:p>
          <a:p>
            <a:r>
              <a:rPr lang="en-US" altLang="en-US" sz="1400" dirty="0"/>
              <a:t>Increased infrastructure of R714 million with assets reverting to SANParks</a:t>
            </a:r>
          </a:p>
          <a:p>
            <a:r>
              <a:rPr lang="en-US" altLang="en-US" sz="1400" dirty="0"/>
              <a:t>Product and price differentiation to accommodate different market segments with 380 additional guest beds resulting in foreign exchange generation </a:t>
            </a:r>
          </a:p>
          <a:p>
            <a:r>
              <a:rPr lang="en-US" altLang="en-US" sz="1400" dirty="0"/>
              <a:t>Increased employment in tourism industry with1946 new jobs excluding construction</a:t>
            </a:r>
          </a:p>
          <a:p>
            <a:endParaRPr lang="en-US" altLang="en-US" sz="1400" dirty="0"/>
          </a:p>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19</a:t>
            </a:fld>
            <a:endParaRPr lang="en-US" dirty="0"/>
          </a:p>
        </p:txBody>
      </p:sp>
    </p:spTree>
    <p:extLst>
      <p:ext uri="{BB962C8B-B14F-4D97-AF65-F5344CB8AC3E}">
        <p14:creationId xmlns:p14="http://schemas.microsoft.com/office/powerpoint/2010/main" val="174341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990">
              <a:defRPr/>
            </a:pPr>
            <a:r>
              <a:rPr lang="en-US" altLang="en-US" dirty="0"/>
              <a:t>Over the last century SANParks grew into one of the largest players in the tourism industry and THE largest player in the eco-tourism industry with in excess of 7500 beds and 7500 camping beds accounting for 24% of all nature based tourism in SA and receives 5.9 million visitors to the parks per year </a:t>
            </a:r>
          </a:p>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2</a:t>
            </a:fld>
            <a:endParaRPr lang="en-US" dirty="0"/>
          </a:p>
        </p:txBody>
      </p:sp>
    </p:spTree>
    <p:extLst>
      <p:ext uri="{BB962C8B-B14F-4D97-AF65-F5344CB8AC3E}">
        <p14:creationId xmlns:p14="http://schemas.microsoft.com/office/powerpoint/2010/main" val="238245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en-US" dirty="0"/>
              <a:t>In 1999 SANParks performed an internal review of its operations which reflected that when benchmarked against similar private operations, SANParks had:</a:t>
            </a:r>
          </a:p>
          <a:p>
            <a:pPr>
              <a:buFontTx/>
              <a:buChar char="•"/>
            </a:pPr>
            <a:r>
              <a:rPr lang="en-US" altLang="en-US" dirty="0"/>
              <a:t>Limited market segmentation</a:t>
            </a:r>
          </a:p>
          <a:p>
            <a:pPr>
              <a:buFontTx/>
              <a:buChar char="•"/>
            </a:pPr>
            <a:r>
              <a:rPr lang="en-US" altLang="en-US" dirty="0"/>
              <a:t>Limited product differentiation</a:t>
            </a:r>
          </a:p>
          <a:p>
            <a:pPr>
              <a:buFontTx/>
              <a:buChar char="•"/>
            </a:pPr>
            <a:r>
              <a:rPr lang="en-US" altLang="en-US" dirty="0"/>
              <a:t>Lack of investment in tourism plant </a:t>
            </a:r>
          </a:p>
          <a:p>
            <a:pPr>
              <a:buFontTx/>
              <a:buChar char="•"/>
            </a:pPr>
            <a:r>
              <a:rPr lang="en-US" altLang="en-US" dirty="0"/>
              <a:t>All of which has resulted in a high opportunity cost to biodiversity conservation</a:t>
            </a:r>
          </a:p>
          <a:p>
            <a:endParaRPr lang="en-US" dirty="0" smtClean="0"/>
          </a:p>
          <a:p>
            <a:r>
              <a:rPr lang="en-US" altLang="en-US" dirty="0"/>
              <a:t>In addition:</a:t>
            </a:r>
          </a:p>
          <a:p>
            <a:r>
              <a:rPr lang="en-US" altLang="en-US" dirty="0"/>
              <a:t>Since 1994 the SA Government has been accountable to a broader electorate. Government’s limited resources are being reallocated amongst competing needs with a bias towards the more immediate social needs of the electorate. Although Government recognises its responsibility to conservation, funding allocations are based on affordability and conservation is no longer enjoying the levels of financial support it has grown used to.</a:t>
            </a:r>
          </a:p>
          <a:p>
            <a:endParaRPr lang="en-US" altLang="en-US" dirty="0"/>
          </a:p>
          <a:p>
            <a:r>
              <a:rPr lang="en-US" altLang="en-US" dirty="0"/>
              <a:t>SANParks, like most other conservation agencies is having to adapt to declining state subsidies. SANParks faces a situation characterized by:</a:t>
            </a:r>
          </a:p>
          <a:p>
            <a:r>
              <a:rPr lang="en-US" altLang="en-US" dirty="0"/>
              <a:t>increasing demands from the electorate for meaningful benefits;</a:t>
            </a:r>
          </a:p>
          <a:p>
            <a:r>
              <a:rPr lang="en-US" altLang="en-US" dirty="0"/>
              <a:t>Coupled with an urgent need to expand the national park system; and</a:t>
            </a:r>
          </a:p>
          <a:p>
            <a:r>
              <a:rPr lang="en-US" altLang="en-US" dirty="0"/>
              <a:t>declining financial resources available from the Government resulting in financial constraints of the organisation.</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20</a:t>
            </a:fld>
            <a:endParaRPr lang="en-US" dirty="0"/>
          </a:p>
        </p:txBody>
      </p:sp>
    </p:spTree>
    <p:extLst>
      <p:ext uri="{BB962C8B-B14F-4D97-AF65-F5344CB8AC3E}">
        <p14:creationId xmlns:p14="http://schemas.microsoft.com/office/powerpoint/2010/main" val="94087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en-US" dirty="0"/>
              <a:t>In 1999 SANParks performed an internal review of its operations which reflected that when benchmarked against similar private operations, SANParks had:</a:t>
            </a:r>
          </a:p>
          <a:p>
            <a:pPr>
              <a:buFontTx/>
              <a:buChar char="•"/>
            </a:pPr>
            <a:r>
              <a:rPr lang="en-US" altLang="en-US" dirty="0"/>
              <a:t>Limited market segmentation</a:t>
            </a:r>
          </a:p>
          <a:p>
            <a:pPr>
              <a:buFontTx/>
              <a:buChar char="•"/>
            </a:pPr>
            <a:r>
              <a:rPr lang="en-US" altLang="en-US" dirty="0"/>
              <a:t>Limited product differentiation</a:t>
            </a:r>
          </a:p>
          <a:p>
            <a:pPr>
              <a:buFontTx/>
              <a:buChar char="•"/>
            </a:pPr>
            <a:r>
              <a:rPr lang="en-US" altLang="en-US" dirty="0"/>
              <a:t>Lack of investment in tourism plant </a:t>
            </a:r>
          </a:p>
          <a:p>
            <a:pPr>
              <a:buFontTx/>
              <a:buChar char="•"/>
            </a:pPr>
            <a:r>
              <a:rPr lang="en-US" altLang="en-US" dirty="0"/>
              <a:t>All of which has resulted in a high opportunity cost to biodiversity conservation</a:t>
            </a:r>
          </a:p>
          <a:p>
            <a:endParaRPr lang="en-US" dirty="0" smtClean="0"/>
          </a:p>
          <a:p>
            <a:r>
              <a:rPr lang="en-US" altLang="en-US" dirty="0"/>
              <a:t>In addition:</a:t>
            </a:r>
          </a:p>
          <a:p>
            <a:r>
              <a:rPr lang="en-US" altLang="en-US" dirty="0"/>
              <a:t>Since 1994 the SA Government has been accountable to a broader electorate. Government’s limited resources are being reallocated amongst competing needs with a bias towards the more immediate social needs of the electorate. Although Government recognises its responsibility to conservation, funding allocations are based on affordability and conservation is no longer enjoying the levels of financial support it has grown used to.</a:t>
            </a:r>
          </a:p>
          <a:p>
            <a:endParaRPr lang="en-US" altLang="en-US" dirty="0"/>
          </a:p>
          <a:p>
            <a:r>
              <a:rPr lang="en-US" altLang="en-US" dirty="0"/>
              <a:t>SANParks, like most other conservation agencies is having to adapt to declining state subsidies. SANParks faces a situation characterized by:</a:t>
            </a:r>
          </a:p>
          <a:p>
            <a:r>
              <a:rPr lang="en-US" altLang="en-US" dirty="0"/>
              <a:t>increasing demands from the electorate for meaningful benefits;</a:t>
            </a:r>
          </a:p>
          <a:p>
            <a:r>
              <a:rPr lang="en-US" altLang="en-US" dirty="0"/>
              <a:t>Coupled with an urgent need to expand the national park system; and</a:t>
            </a:r>
          </a:p>
          <a:p>
            <a:r>
              <a:rPr lang="en-US" altLang="en-US" dirty="0"/>
              <a:t>declining financial resources available from the Government resulting in financial constraints of the organisation.</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21</a:t>
            </a:fld>
            <a:endParaRPr lang="en-US" dirty="0"/>
          </a:p>
        </p:txBody>
      </p:sp>
    </p:spTree>
    <p:extLst>
      <p:ext uri="{BB962C8B-B14F-4D97-AF65-F5344CB8AC3E}">
        <p14:creationId xmlns:p14="http://schemas.microsoft.com/office/powerpoint/2010/main" val="365966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en-US" dirty="0"/>
              <a:t>In 1999 SANParks performed an internal review of its operations which reflected that when benchmarked against similar private operations, SANParks had:</a:t>
            </a:r>
          </a:p>
          <a:p>
            <a:pPr>
              <a:buFontTx/>
              <a:buChar char="•"/>
            </a:pPr>
            <a:r>
              <a:rPr lang="en-US" altLang="en-US" dirty="0"/>
              <a:t>Limited market segmentation</a:t>
            </a:r>
          </a:p>
          <a:p>
            <a:pPr>
              <a:buFontTx/>
              <a:buChar char="•"/>
            </a:pPr>
            <a:r>
              <a:rPr lang="en-US" altLang="en-US" dirty="0"/>
              <a:t>Limited product differentiation</a:t>
            </a:r>
          </a:p>
          <a:p>
            <a:pPr>
              <a:buFontTx/>
              <a:buChar char="•"/>
            </a:pPr>
            <a:r>
              <a:rPr lang="en-US" altLang="en-US" dirty="0"/>
              <a:t>Lack of investment in tourism plant </a:t>
            </a:r>
          </a:p>
          <a:p>
            <a:pPr>
              <a:buFontTx/>
              <a:buChar char="•"/>
            </a:pPr>
            <a:r>
              <a:rPr lang="en-US" altLang="en-US" dirty="0"/>
              <a:t>All of which has resulted in a high opportunity cost to biodiversity conservation</a:t>
            </a:r>
          </a:p>
          <a:p>
            <a:endParaRPr lang="en-US" dirty="0" smtClean="0"/>
          </a:p>
          <a:p>
            <a:r>
              <a:rPr lang="en-US" altLang="en-US" dirty="0"/>
              <a:t>In addition:</a:t>
            </a:r>
          </a:p>
          <a:p>
            <a:r>
              <a:rPr lang="en-US" altLang="en-US" dirty="0"/>
              <a:t>Since 1994 the SA Government has been accountable to a broader electorate. Government’s limited resources are being reallocated amongst competing needs with a bias towards the more immediate social needs of the electorate. Although Government recognises its responsibility to conservation, funding allocations are based on affordability and conservation is no longer enjoying the levels of financial support it has grown used to.</a:t>
            </a:r>
          </a:p>
          <a:p>
            <a:endParaRPr lang="en-US" altLang="en-US" dirty="0"/>
          </a:p>
          <a:p>
            <a:r>
              <a:rPr lang="en-US" altLang="en-US" dirty="0"/>
              <a:t>SANParks, like most other conservation agencies is having to adapt to declining state subsidies. SANParks faces a situation characterized by:</a:t>
            </a:r>
          </a:p>
          <a:p>
            <a:r>
              <a:rPr lang="en-US" altLang="en-US" dirty="0"/>
              <a:t>increasing demands from the electorate for meaningful benefits;</a:t>
            </a:r>
          </a:p>
          <a:p>
            <a:r>
              <a:rPr lang="en-US" altLang="en-US" dirty="0"/>
              <a:t>Coupled with an urgent need to expand the national park system; and</a:t>
            </a:r>
          </a:p>
          <a:p>
            <a:r>
              <a:rPr lang="en-US" altLang="en-US" dirty="0"/>
              <a:t>declining financial resources available from the Government resulting in financial constraints of the organisation.</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22</a:t>
            </a:fld>
            <a:endParaRPr lang="en-US" dirty="0"/>
          </a:p>
        </p:txBody>
      </p:sp>
    </p:spTree>
    <p:extLst>
      <p:ext uri="{BB962C8B-B14F-4D97-AF65-F5344CB8AC3E}">
        <p14:creationId xmlns:p14="http://schemas.microsoft.com/office/powerpoint/2010/main" val="156823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23</a:t>
            </a:fld>
            <a:endParaRPr lang="en-US" dirty="0"/>
          </a:p>
        </p:txBody>
      </p:sp>
    </p:spTree>
    <p:extLst>
      <p:ext uri="{BB962C8B-B14F-4D97-AF65-F5344CB8AC3E}">
        <p14:creationId xmlns:p14="http://schemas.microsoft.com/office/powerpoint/2010/main" val="248029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24</a:t>
            </a:fld>
            <a:endParaRPr lang="en-US" dirty="0"/>
          </a:p>
        </p:txBody>
      </p:sp>
    </p:spTree>
    <p:extLst>
      <p:ext uri="{BB962C8B-B14F-4D97-AF65-F5344CB8AC3E}">
        <p14:creationId xmlns:p14="http://schemas.microsoft.com/office/powerpoint/2010/main" val="287623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3</a:t>
            </a:fld>
            <a:endParaRPr lang="en-US" dirty="0"/>
          </a:p>
        </p:txBody>
      </p:sp>
    </p:spTree>
    <p:extLst>
      <p:ext uri="{BB962C8B-B14F-4D97-AF65-F5344CB8AC3E}">
        <p14:creationId xmlns:p14="http://schemas.microsoft.com/office/powerpoint/2010/main" val="405117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4</a:t>
            </a:fld>
            <a:endParaRPr lang="en-US" dirty="0"/>
          </a:p>
        </p:txBody>
      </p:sp>
    </p:spTree>
    <p:extLst>
      <p:ext uri="{BB962C8B-B14F-4D97-AF65-F5344CB8AC3E}">
        <p14:creationId xmlns:p14="http://schemas.microsoft.com/office/powerpoint/2010/main" val="278380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SANParks then adopted a strategy whereby selected commercial ventures should be performed by the private sector within an appropriate regulatory frame work to mitigate impacts on biodiversity while ensuring that a risk free return on the conservation assets is leveraged.</a:t>
            </a:r>
          </a:p>
          <a:p>
            <a:endParaRPr lang="en-US" altLang="en-US" dirty="0" smtClean="0"/>
          </a:p>
          <a:p>
            <a:r>
              <a:rPr lang="en-US" altLang="en-US" dirty="0" smtClean="0"/>
              <a:t>This strategy was called Commercialisation as a Conservation Strategy. As the title implies the intention was to:</a:t>
            </a:r>
          </a:p>
          <a:p>
            <a:pPr>
              <a:buFontTx/>
              <a:buChar char="•"/>
            </a:pPr>
            <a:r>
              <a:rPr lang="en-US" altLang="en-US" dirty="0" smtClean="0"/>
              <a:t>Increase net revenue that commercial operations contribute to conservation</a:t>
            </a:r>
          </a:p>
          <a:p>
            <a:pPr>
              <a:buFontTx/>
              <a:buChar char="•"/>
            </a:pPr>
            <a:r>
              <a:rPr lang="en-US" altLang="en-US" dirty="0" smtClean="0"/>
              <a:t>To transfer specific commercial opportunities to the private sector who are better qualified with access to capital</a:t>
            </a:r>
          </a:p>
          <a:p>
            <a:pPr>
              <a:buFontTx/>
              <a:buChar char="•"/>
            </a:pPr>
            <a:r>
              <a:rPr lang="en-US" altLang="en-US" dirty="0" smtClean="0"/>
              <a:t>For SANParks to focus on core business of managing biodiversity in protected areas and provide the framework for the commercial operations to be performed by the private sector</a:t>
            </a:r>
          </a:p>
          <a:p>
            <a:pPr>
              <a:buFontTx/>
              <a:buChar char="•"/>
            </a:pPr>
            <a:r>
              <a:rPr lang="en-US" altLang="en-US" dirty="0" smtClean="0"/>
              <a:t>By doing so create opportunities for BEE and SMME development</a:t>
            </a:r>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5</a:t>
            </a:fld>
            <a:endParaRPr lang="en-US" dirty="0"/>
          </a:p>
        </p:txBody>
      </p:sp>
    </p:spTree>
    <p:extLst>
      <p:ext uri="{BB962C8B-B14F-4D97-AF65-F5344CB8AC3E}">
        <p14:creationId xmlns:p14="http://schemas.microsoft.com/office/powerpoint/2010/main" val="393088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SANParks then adopted a strategy whereby selected commercial ventures should be performed by the private sector within an appropriate regulatory frame work to mitigate impacts on biodiversity while ensuring that a risk free return on the conservation assets is leveraged.</a:t>
            </a:r>
          </a:p>
          <a:p>
            <a:endParaRPr lang="en-US" altLang="en-US" dirty="0" smtClean="0"/>
          </a:p>
          <a:p>
            <a:r>
              <a:rPr lang="en-US" altLang="en-US" dirty="0" smtClean="0"/>
              <a:t>This strategy was called Commercialisation as a Conservation Strategy. As the title implies the intention was to:</a:t>
            </a:r>
          </a:p>
          <a:p>
            <a:pPr>
              <a:buFontTx/>
              <a:buChar char="•"/>
            </a:pPr>
            <a:r>
              <a:rPr lang="en-US" altLang="en-US" dirty="0" smtClean="0"/>
              <a:t>Increase net revenue that commercial operations contribute to conservation</a:t>
            </a:r>
          </a:p>
          <a:p>
            <a:pPr>
              <a:buFontTx/>
              <a:buChar char="•"/>
            </a:pPr>
            <a:r>
              <a:rPr lang="en-US" altLang="en-US" dirty="0" smtClean="0"/>
              <a:t>To transfer specific commercial opportunities to the private sector who are better qualified with access to capital</a:t>
            </a:r>
          </a:p>
          <a:p>
            <a:pPr>
              <a:buFontTx/>
              <a:buChar char="•"/>
            </a:pPr>
            <a:r>
              <a:rPr lang="en-US" altLang="en-US" dirty="0" smtClean="0"/>
              <a:t>For SANParks to focus on core business of managing biodiversity in protected areas and provide the framework for the commercial operations to be performed by the private sector</a:t>
            </a:r>
          </a:p>
          <a:p>
            <a:pPr>
              <a:buFontTx/>
              <a:buChar char="•"/>
            </a:pPr>
            <a:r>
              <a:rPr lang="en-US" altLang="en-US" dirty="0" smtClean="0"/>
              <a:t>By doing so create opportunities for BEE and SMME development</a:t>
            </a:r>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6</a:t>
            </a:fld>
            <a:endParaRPr lang="en-US" dirty="0"/>
          </a:p>
        </p:txBody>
      </p:sp>
    </p:spTree>
    <p:extLst>
      <p:ext uri="{BB962C8B-B14F-4D97-AF65-F5344CB8AC3E}">
        <p14:creationId xmlns:p14="http://schemas.microsoft.com/office/powerpoint/2010/main" val="173112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SANParks then adopted a strategy whereby selected commercial ventures should be performed by the private sector within an appropriate regulatory frame work to mitigate impacts on biodiversity while ensuring that a risk free return on the conservation assets is leveraged.</a:t>
            </a:r>
          </a:p>
          <a:p>
            <a:endParaRPr lang="en-US" altLang="en-US" dirty="0" smtClean="0"/>
          </a:p>
          <a:p>
            <a:r>
              <a:rPr lang="en-US" altLang="en-US" dirty="0" smtClean="0"/>
              <a:t>This strategy was called Commercialisation as a Conservation Strategy. As the title implies the intention was to:</a:t>
            </a:r>
          </a:p>
          <a:p>
            <a:pPr>
              <a:buFontTx/>
              <a:buChar char="•"/>
            </a:pPr>
            <a:r>
              <a:rPr lang="en-US" altLang="en-US" dirty="0" smtClean="0"/>
              <a:t>Increase net revenue that commercial operations contribute to conservation</a:t>
            </a:r>
          </a:p>
          <a:p>
            <a:pPr>
              <a:buFontTx/>
              <a:buChar char="•"/>
            </a:pPr>
            <a:r>
              <a:rPr lang="en-US" altLang="en-US" dirty="0" smtClean="0"/>
              <a:t>To transfer specific commercial opportunities to the private sector who are better qualified with access to capital</a:t>
            </a:r>
          </a:p>
          <a:p>
            <a:pPr>
              <a:buFontTx/>
              <a:buChar char="•"/>
            </a:pPr>
            <a:r>
              <a:rPr lang="en-US" altLang="en-US" dirty="0" smtClean="0"/>
              <a:t>For SANParks to focus on core business of managing biodiversity in protected areas and provide the framework for the commercial operations to be performed by the private sector</a:t>
            </a:r>
          </a:p>
          <a:p>
            <a:pPr>
              <a:buFontTx/>
              <a:buChar char="•"/>
            </a:pPr>
            <a:r>
              <a:rPr lang="en-US" altLang="en-US" dirty="0" smtClean="0"/>
              <a:t>By doing so create opportunities for BEE and SMME development</a:t>
            </a:r>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7</a:t>
            </a:fld>
            <a:endParaRPr lang="en-US" dirty="0"/>
          </a:p>
        </p:txBody>
      </p:sp>
    </p:spTree>
    <p:extLst>
      <p:ext uri="{BB962C8B-B14F-4D97-AF65-F5344CB8AC3E}">
        <p14:creationId xmlns:p14="http://schemas.microsoft.com/office/powerpoint/2010/main" val="138413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SANParks then adopted a strategy whereby selected commercial ventures should be performed by the private sector within an appropriate regulatory frame work to mitigate impacts on biodiversity while ensuring that a risk free return on the conservation assets is leveraged.</a:t>
            </a:r>
          </a:p>
          <a:p>
            <a:endParaRPr lang="en-US" altLang="en-US" dirty="0" smtClean="0"/>
          </a:p>
          <a:p>
            <a:r>
              <a:rPr lang="en-US" altLang="en-US" dirty="0" smtClean="0"/>
              <a:t>This strategy was called Commercialisation as a Conservation Strategy. As the title implies the intention was to:</a:t>
            </a:r>
          </a:p>
          <a:p>
            <a:pPr>
              <a:buFontTx/>
              <a:buChar char="•"/>
            </a:pPr>
            <a:r>
              <a:rPr lang="en-US" altLang="en-US" dirty="0" smtClean="0"/>
              <a:t>Increase net revenue that commercial operations contribute to conservation</a:t>
            </a:r>
          </a:p>
          <a:p>
            <a:pPr>
              <a:buFontTx/>
              <a:buChar char="•"/>
            </a:pPr>
            <a:r>
              <a:rPr lang="en-US" altLang="en-US" dirty="0" smtClean="0"/>
              <a:t>To transfer specific commercial opportunities to the private sector who are better qualified with access to capital</a:t>
            </a:r>
          </a:p>
          <a:p>
            <a:pPr>
              <a:buFontTx/>
              <a:buChar char="•"/>
            </a:pPr>
            <a:r>
              <a:rPr lang="en-US" altLang="en-US" dirty="0" smtClean="0"/>
              <a:t>For SANParks to focus on core business of managing biodiversity in protected areas and provide the framework for the commercial operations to be performed by the private sector</a:t>
            </a:r>
          </a:p>
          <a:p>
            <a:pPr>
              <a:buFontTx/>
              <a:buChar char="•"/>
            </a:pPr>
            <a:r>
              <a:rPr lang="en-US" altLang="en-US" dirty="0" smtClean="0"/>
              <a:t>By doing so create opportunities for BEE and SMME development</a:t>
            </a:r>
            <a:endParaRPr lang="en-US"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8</a:t>
            </a:fld>
            <a:endParaRPr lang="en-US" dirty="0"/>
          </a:p>
        </p:txBody>
      </p:sp>
    </p:spTree>
    <p:extLst>
      <p:ext uri="{BB962C8B-B14F-4D97-AF65-F5344CB8AC3E}">
        <p14:creationId xmlns:p14="http://schemas.microsoft.com/office/powerpoint/2010/main" val="257484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83FAC6D1-E563-4AD7-B462-595CC8C9999A}" type="slidenum">
              <a:rPr lang="en-US" smtClean="0"/>
              <a:pPr/>
              <a:t>9</a:t>
            </a:fld>
            <a:endParaRPr lang="en-US" dirty="0"/>
          </a:p>
        </p:txBody>
      </p:sp>
    </p:spTree>
    <p:extLst>
      <p:ext uri="{BB962C8B-B14F-4D97-AF65-F5344CB8AC3E}">
        <p14:creationId xmlns:p14="http://schemas.microsoft.com/office/powerpoint/2010/main" val="27069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63EBF20-EC80-4E3A-9449-2D517DFE210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919D76B-9C9C-4372-BAFD-4C2591B4A52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6951F3-CB8E-40FF-AD4E-D81A339CF44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533400"/>
            <a:ext cx="8229600" cy="1143000"/>
          </a:xfrm>
        </p:spPr>
        <p:txBody>
          <a:bodyPr/>
          <a:lstStyle/>
          <a:p>
            <a:r>
              <a:rPr lang="en-US" smtClean="0"/>
              <a:t>Click to edit Master title style</a:t>
            </a:r>
            <a:endParaRPr lang="en-ZW"/>
          </a:p>
        </p:txBody>
      </p:sp>
      <p:sp>
        <p:nvSpPr>
          <p:cNvPr id="3" name="Content Placeholder 2"/>
          <p:cNvSpPr>
            <a:spLocks noGrp="1"/>
          </p:cNvSpPr>
          <p:nvPr>
            <p:ph sz="quarter" idx="1"/>
          </p:nvPr>
        </p:nvSpPr>
        <p:spPr>
          <a:xfrm>
            <a:off x="457200" y="18288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quarter" idx="2"/>
          </p:nvPr>
        </p:nvSpPr>
        <p:spPr>
          <a:xfrm>
            <a:off x="4648200" y="18288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Content Placeholder 4"/>
          <p:cNvSpPr>
            <a:spLocks noGrp="1"/>
          </p:cNvSpPr>
          <p:nvPr>
            <p:ph sz="quarter" idx="3"/>
          </p:nvPr>
        </p:nvSpPr>
        <p:spPr>
          <a:xfrm>
            <a:off x="457200" y="4267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Content Placeholder 5"/>
          <p:cNvSpPr>
            <a:spLocks noGrp="1"/>
          </p:cNvSpPr>
          <p:nvPr>
            <p:ph sz="quarter" idx="4"/>
          </p:nvPr>
        </p:nvSpPr>
        <p:spPr>
          <a:xfrm>
            <a:off x="4648200" y="4267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Tree>
    <p:extLst>
      <p:ext uri="{BB962C8B-B14F-4D97-AF65-F5344CB8AC3E}">
        <p14:creationId xmlns:p14="http://schemas.microsoft.com/office/powerpoint/2010/main" val="75990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85FE6A3-3236-4005-B716-DB1ECE41298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95B62F-1CAE-4CE4-B75F-00D5D9F70C7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0C2A00F-2BEC-4BA0-B50D-98B38FF1C08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0CF3B47-3FED-4294-8D69-6A612DCB458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C629737-37ED-49D1-91DD-B8FDE7FA65D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99C01F4-C448-42A2-AE27-3E79AE1FA9F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CCEE6DC-0EBC-4389-A482-E61B46F5DD5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8BE87BB-C1E7-4088-89BD-94247B1AC14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E60E56D-D548-41C4-9578-A4F1BBE6ACF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portal/Communications/SANParks%20Logos/White%20revised%20registered%20logo.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jp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18.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sanparks.org/" TargetMode="External"/><Relationship Id="rId4" Type="http://schemas.openxmlformats.org/officeDocument/2006/relationships/hyperlink" Target="mailto:james.daniels@sanpark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gif"/><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5536" y="3258850"/>
            <a:ext cx="8352928" cy="2554545"/>
          </a:xfrm>
          <a:prstGeom prst="rect">
            <a:avLst/>
          </a:prstGeom>
        </p:spPr>
        <p:txBody>
          <a:bodyPr wrap="square">
            <a:spAutoFit/>
          </a:bodyPr>
          <a:lstStyle/>
          <a:p>
            <a:pPr algn="ctr"/>
            <a:r>
              <a:rPr lang="en-US" sz="4000" b="1" dirty="0" smtClean="0">
                <a:solidFill>
                  <a:srgbClr val="005000"/>
                </a:solidFill>
              </a:rPr>
              <a:t>Tourism Transformation Summit</a:t>
            </a:r>
          </a:p>
          <a:p>
            <a:pPr algn="ctr"/>
            <a:r>
              <a:rPr lang="en-US" sz="4000" b="1" dirty="0" smtClean="0">
                <a:solidFill>
                  <a:srgbClr val="005000"/>
                </a:solidFill>
              </a:rPr>
              <a:t>Opportunities </a:t>
            </a:r>
            <a:r>
              <a:rPr lang="en-US" sz="4000" b="1" dirty="0" smtClean="0">
                <a:solidFill>
                  <a:srgbClr val="005000"/>
                </a:solidFill>
              </a:rPr>
              <a:t>in Tourism – an overview of SANParks as player in the industry</a:t>
            </a:r>
            <a:endParaRPr lang="en-ZW" sz="4000" dirty="0"/>
          </a:p>
        </p:txBody>
      </p:sp>
      <p:pic>
        <p:nvPicPr>
          <p:cNvPr id="4" name="Picture 3" descr="Picture">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1124744"/>
            <a:ext cx="2198646" cy="2232248"/>
          </a:xfrm>
          <a:prstGeom prst="rect">
            <a:avLst/>
          </a:prstGeom>
          <a:noFill/>
          <a:ln>
            <a:noFill/>
          </a:ln>
        </p:spPr>
      </p:pic>
      <p:sp>
        <p:nvSpPr>
          <p:cNvPr id="5" name="TextBox 4"/>
          <p:cNvSpPr txBox="1"/>
          <p:nvPr/>
        </p:nvSpPr>
        <p:spPr>
          <a:xfrm>
            <a:off x="2591780" y="5744150"/>
            <a:ext cx="3960440" cy="584775"/>
          </a:xfrm>
          <a:prstGeom prst="rect">
            <a:avLst/>
          </a:prstGeom>
          <a:noFill/>
        </p:spPr>
        <p:txBody>
          <a:bodyPr wrap="square" rtlCol="0">
            <a:spAutoFit/>
          </a:bodyPr>
          <a:lstStyle/>
          <a:p>
            <a:pPr algn="ctr"/>
            <a:r>
              <a:rPr lang="en-ZW" sz="3200" dirty="0" smtClean="0">
                <a:solidFill>
                  <a:srgbClr val="005000"/>
                </a:solidFill>
              </a:rPr>
              <a:t>31 Octo</a:t>
            </a:r>
            <a:r>
              <a:rPr lang="en-ZW" sz="3200" dirty="0" smtClean="0">
                <a:solidFill>
                  <a:srgbClr val="005000"/>
                </a:solidFill>
              </a:rPr>
              <a:t>ber </a:t>
            </a:r>
            <a:r>
              <a:rPr lang="en-ZW" sz="3200" dirty="0" smtClean="0">
                <a:solidFill>
                  <a:srgbClr val="005000"/>
                </a:solidFill>
              </a:rPr>
              <a:t>2017</a:t>
            </a:r>
            <a:endParaRPr lang="en-ZW" sz="3200" dirty="0">
              <a:solidFill>
                <a:srgbClr val="005000"/>
              </a:solidFill>
            </a:endParaRPr>
          </a:p>
        </p:txBody>
      </p:sp>
    </p:spTree>
    <p:extLst>
      <p:ext uri="{BB962C8B-B14F-4D97-AF65-F5344CB8AC3E}">
        <p14:creationId xmlns:p14="http://schemas.microsoft.com/office/powerpoint/2010/main" val="222933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3793" b="13253"/>
          <a:stretch/>
        </p:blipFill>
        <p:spPr>
          <a:xfrm>
            <a:off x="0" y="188640"/>
            <a:ext cx="9144000" cy="2975717"/>
          </a:xfrm>
          <a:prstGeom prst="rect">
            <a:avLst/>
          </a:prstGeom>
        </p:spPr>
      </p:pic>
      <p:pic>
        <p:nvPicPr>
          <p:cNvPr id="8" name="Picture 7"/>
          <p:cNvPicPr>
            <a:picLocks noChangeAspect="1"/>
          </p:cNvPicPr>
          <p:nvPr/>
        </p:nvPicPr>
        <p:blipFill>
          <a:blip r:embed="rId4"/>
          <a:stretch>
            <a:fillRect/>
          </a:stretch>
        </p:blipFill>
        <p:spPr>
          <a:xfrm>
            <a:off x="263575" y="692696"/>
            <a:ext cx="1476375" cy="8001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6606" r="388" b="20290"/>
          <a:stretch/>
        </p:blipFill>
        <p:spPr>
          <a:xfrm>
            <a:off x="0" y="3645024"/>
            <a:ext cx="9144000" cy="273630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3" y="3645024"/>
            <a:ext cx="1905000" cy="1905000"/>
          </a:xfrm>
          <a:prstGeom prst="rect">
            <a:avLst/>
          </a:prstGeom>
        </p:spPr>
      </p:pic>
      <p:sp>
        <p:nvSpPr>
          <p:cNvPr id="6" name="Rectangle 5"/>
          <p:cNvSpPr>
            <a:spLocks noChangeArrowheads="1"/>
          </p:cNvSpPr>
          <p:nvPr/>
        </p:nvSpPr>
        <p:spPr bwMode="auto">
          <a:xfrm rot="20022749">
            <a:off x="2977130" y="410950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Black ownership</a:t>
            </a:r>
            <a:endParaRPr lang="en-US" i="1" dirty="0"/>
          </a:p>
        </p:txBody>
      </p:sp>
    </p:spTree>
    <p:extLst>
      <p:ext uri="{BB962C8B-B14F-4D97-AF65-F5344CB8AC3E}">
        <p14:creationId xmlns:p14="http://schemas.microsoft.com/office/powerpoint/2010/main" val="1032218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28" y="836712"/>
            <a:ext cx="8875364" cy="5900731"/>
          </a:xfrm>
          <a:prstGeom prst="rect">
            <a:avLst/>
          </a:prstGeom>
        </p:spPr>
      </p:pic>
      <p:pic>
        <p:nvPicPr>
          <p:cNvPr id="3" name="Picture 2"/>
          <p:cNvPicPr>
            <a:picLocks noChangeAspect="1"/>
          </p:cNvPicPr>
          <p:nvPr/>
        </p:nvPicPr>
        <p:blipFill>
          <a:blip r:embed="rId4"/>
          <a:stretch>
            <a:fillRect/>
          </a:stretch>
        </p:blipFill>
        <p:spPr>
          <a:xfrm>
            <a:off x="323528" y="188640"/>
            <a:ext cx="3181350" cy="1666875"/>
          </a:xfrm>
          <a:prstGeom prst="rect">
            <a:avLst/>
          </a:prstGeom>
        </p:spPr>
      </p:pic>
    </p:spTree>
    <p:extLst>
      <p:ext uri="{BB962C8B-B14F-4D97-AF65-F5344CB8AC3E}">
        <p14:creationId xmlns:p14="http://schemas.microsoft.com/office/powerpoint/2010/main" val="416275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54" y="3356992"/>
            <a:ext cx="4416007" cy="2942093"/>
          </a:xfrm>
          <a:prstGeom prst="rect">
            <a:avLst/>
          </a:prstGeom>
        </p:spPr>
      </p:pic>
      <p:grpSp>
        <p:nvGrpSpPr>
          <p:cNvPr id="15" name="Group 14"/>
          <p:cNvGrpSpPr/>
          <p:nvPr/>
        </p:nvGrpSpPr>
        <p:grpSpPr>
          <a:xfrm>
            <a:off x="107504" y="116632"/>
            <a:ext cx="8698726" cy="6373458"/>
            <a:chOff x="107504" y="116632"/>
            <a:chExt cx="8698726" cy="6373458"/>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20" y="4946564"/>
              <a:ext cx="1875879" cy="1250097"/>
            </a:xfrm>
            <a:prstGeom prst="rect">
              <a:avLst/>
            </a:prstGeom>
          </p:spPr>
        </p:pic>
        <p:pic>
          <p:nvPicPr>
            <p:cNvPr id="3" name="Picture 2"/>
            <p:cNvPicPr>
              <a:picLocks noChangeAspect="1"/>
            </p:cNvPicPr>
            <p:nvPr/>
          </p:nvPicPr>
          <p:blipFill>
            <a:blip r:embed="rId5"/>
            <a:stretch>
              <a:fillRect/>
            </a:stretch>
          </p:blipFill>
          <p:spPr>
            <a:xfrm>
              <a:off x="395536" y="116632"/>
              <a:ext cx="3181350" cy="16668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4887" y="426923"/>
              <a:ext cx="4071343" cy="271316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1783507"/>
              <a:ext cx="3981963" cy="265360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4653136"/>
              <a:ext cx="2762337" cy="1836954"/>
            </a:xfrm>
            <a:prstGeom prst="rect">
              <a:avLst/>
            </a:prstGeom>
          </p:spPr>
        </p:pic>
        <p:sp>
          <p:nvSpPr>
            <p:cNvPr id="14" name="Rectangle 13"/>
            <p:cNvSpPr/>
            <p:nvPr/>
          </p:nvSpPr>
          <p:spPr>
            <a:xfrm>
              <a:off x="2869841" y="4946564"/>
              <a:ext cx="117983" cy="1250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0" name="Rectangle 9"/>
          <p:cNvSpPr>
            <a:spLocks noChangeArrowheads="1"/>
          </p:cNvSpPr>
          <p:nvPr/>
        </p:nvSpPr>
        <p:spPr bwMode="auto">
          <a:xfrm rot="20022749">
            <a:off x="2447162" y="3559506"/>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Cooking school</a:t>
            </a:r>
            <a:endParaRPr lang="en-US" i="1" dirty="0"/>
          </a:p>
        </p:txBody>
      </p:sp>
    </p:spTree>
    <p:extLst>
      <p:ext uri="{BB962C8B-B14F-4D97-AF65-F5344CB8AC3E}">
        <p14:creationId xmlns:p14="http://schemas.microsoft.com/office/powerpoint/2010/main" val="830654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915" y="74353"/>
            <a:ext cx="4124549" cy="60909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51" y="3161542"/>
            <a:ext cx="4005016" cy="30037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51" y="74353"/>
            <a:ext cx="4032448" cy="3024336"/>
          </a:xfrm>
          <a:prstGeom prst="rect">
            <a:avLst/>
          </a:prstGeom>
        </p:spPr>
      </p:pic>
      <p:pic>
        <p:nvPicPr>
          <p:cNvPr id="2" name="Picture 1"/>
          <p:cNvPicPr>
            <a:picLocks noChangeAspect="1"/>
          </p:cNvPicPr>
          <p:nvPr/>
        </p:nvPicPr>
        <p:blipFill>
          <a:blip r:embed="rId6"/>
          <a:stretch>
            <a:fillRect/>
          </a:stretch>
        </p:blipFill>
        <p:spPr>
          <a:xfrm>
            <a:off x="2256134" y="6306986"/>
            <a:ext cx="4332090" cy="371322"/>
          </a:xfrm>
          <a:prstGeom prst="rect">
            <a:avLst/>
          </a:prstGeom>
        </p:spPr>
      </p:pic>
      <p:sp>
        <p:nvSpPr>
          <p:cNvPr id="6" name="Rectangle 5"/>
          <p:cNvSpPr>
            <a:spLocks noChangeArrowheads="1"/>
          </p:cNvSpPr>
          <p:nvPr/>
        </p:nvSpPr>
        <p:spPr bwMode="auto">
          <a:xfrm rot="20022749">
            <a:off x="2977130" y="410950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51% Black ownership</a:t>
            </a:r>
            <a:endParaRPr lang="en-US" i="1" dirty="0"/>
          </a:p>
        </p:txBody>
      </p:sp>
    </p:spTree>
    <p:extLst>
      <p:ext uri="{BB962C8B-B14F-4D97-AF65-F5344CB8AC3E}">
        <p14:creationId xmlns:p14="http://schemas.microsoft.com/office/powerpoint/2010/main" val="4060647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27038" y="179388"/>
            <a:ext cx="598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ZA" altLang="en-US" sz="2400" b="1" dirty="0">
                <a:solidFill>
                  <a:srgbClr val="FFFFFF"/>
                </a:solidFill>
              </a:rPr>
              <a:t>Product Development - Skukuza Airport</a:t>
            </a:r>
            <a:endParaRPr lang="en-GB" altLang="en-US" sz="2400" b="1" dirty="0">
              <a:solidFill>
                <a:srgbClr val="FFFFFF"/>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92" y="1009144"/>
            <a:ext cx="8864570" cy="4443858"/>
          </a:xfrm>
          <a:prstGeom prst="rect">
            <a:avLst/>
          </a:prstGeom>
        </p:spPr>
      </p:pic>
      <p:sp>
        <p:nvSpPr>
          <p:cNvPr id="6" name="TextBox 5"/>
          <p:cNvSpPr txBox="1">
            <a:spLocks noChangeArrowheads="1"/>
          </p:cNvSpPr>
          <p:nvPr/>
        </p:nvSpPr>
        <p:spPr bwMode="auto">
          <a:xfrm>
            <a:off x="121792" y="373012"/>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dirty="0" smtClean="0"/>
              <a:t>Restaurants</a:t>
            </a:r>
            <a:endParaRPr lang="en-GB" altLang="en-US" sz="28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365104"/>
            <a:ext cx="2899459" cy="1848649"/>
          </a:xfrm>
          <a:prstGeom prst="rect">
            <a:avLst/>
          </a:prstGeom>
        </p:spPr>
      </p:pic>
      <p:sp>
        <p:nvSpPr>
          <p:cNvPr id="7" name="Rectangle 6"/>
          <p:cNvSpPr>
            <a:spLocks noChangeArrowheads="1"/>
          </p:cNvSpPr>
          <p:nvPr/>
        </p:nvSpPr>
        <p:spPr bwMode="auto">
          <a:xfrm rot="20022749">
            <a:off x="2918857" y="3024854"/>
            <a:ext cx="5348368" cy="116686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 Some franchises 100% black owned</a:t>
            </a:r>
            <a:endParaRPr lang="en-US" i="1" dirty="0"/>
          </a:p>
        </p:txBody>
      </p:sp>
    </p:spTree>
    <p:extLst>
      <p:ext uri="{BB962C8B-B14F-4D97-AF65-F5344CB8AC3E}">
        <p14:creationId xmlns:p14="http://schemas.microsoft.com/office/powerpoint/2010/main" val="1526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107948"/>
            <a:ext cx="7560840" cy="6678612"/>
            <a:chOff x="956744" y="107948"/>
            <a:chExt cx="7560840" cy="6678612"/>
          </a:xfrm>
        </p:grpSpPr>
        <p:sp>
          <p:nvSpPr>
            <p:cNvPr id="10242" name="Rectangle 1"/>
            <p:cNvSpPr>
              <a:spLocks noChangeArrowheads="1"/>
            </p:cNvSpPr>
            <p:nvPr/>
          </p:nvSpPr>
          <p:spPr bwMode="auto">
            <a:xfrm>
              <a:off x="1250750" y="179388"/>
              <a:ext cx="598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ZA" altLang="en-US" sz="2400" b="1" dirty="0">
                  <a:solidFill>
                    <a:srgbClr val="FFFFFF"/>
                  </a:solidFill>
                </a:rPr>
                <a:t>Product Development - Skukuza Airport</a:t>
              </a:r>
              <a:endParaRPr lang="en-GB" altLang="en-US" sz="2400" b="1"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59" y="3501008"/>
              <a:ext cx="4271357" cy="320351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381" r="14205"/>
            <a:stretch/>
          </p:blipFill>
          <p:spPr>
            <a:xfrm>
              <a:off x="5395712" y="225481"/>
              <a:ext cx="3064720" cy="644387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784" y="199224"/>
              <a:ext cx="4252531" cy="3189399"/>
            </a:xfrm>
            <a:prstGeom prst="rect">
              <a:avLst/>
            </a:prstGeom>
          </p:spPr>
        </p:pic>
        <p:pic>
          <p:nvPicPr>
            <p:cNvPr id="2" name="Picture 1"/>
            <p:cNvPicPr>
              <a:picLocks noChangeAspect="1"/>
            </p:cNvPicPr>
            <p:nvPr/>
          </p:nvPicPr>
          <p:blipFill>
            <a:blip r:embed="rId6"/>
            <a:stretch>
              <a:fillRect/>
            </a:stretch>
          </p:blipFill>
          <p:spPr>
            <a:xfrm>
              <a:off x="4171576" y="2762106"/>
              <a:ext cx="2011609" cy="1253033"/>
            </a:xfrm>
            <a:prstGeom prst="rect">
              <a:avLst/>
            </a:prstGeom>
            <a:ln w="28575">
              <a:solidFill>
                <a:schemeClr val="tx1"/>
              </a:solidFill>
            </a:ln>
          </p:spPr>
        </p:pic>
        <p:sp>
          <p:nvSpPr>
            <p:cNvPr id="6" name="Rectangle 5"/>
            <p:cNvSpPr/>
            <p:nvPr/>
          </p:nvSpPr>
          <p:spPr>
            <a:xfrm>
              <a:off x="956744" y="107948"/>
              <a:ext cx="7560840" cy="66786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 name="Rectangle 8"/>
          <p:cNvSpPr>
            <a:spLocks noChangeArrowheads="1"/>
          </p:cNvSpPr>
          <p:nvPr/>
        </p:nvSpPr>
        <p:spPr bwMode="auto">
          <a:xfrm rot="20022749">
            <a:off x="2977130" y="410950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51% Black ownership</a:t>
            </a:r>
            <a:endParaRPr lang="en-US" i="1" dirty="0"/>
          </a:p>
        </p:txBody>
      </p:sp>
    </p:spTree>
    <p:extLst>
      <p:ext uri="{BB962C8B-B14F-4D97-AF65-F5344CB8AC3E}">
        <p14:creationId xmlns:p14="http://schemas.microsoft.com/office/powerpoint/2010/main" val="2418105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27038" y="179388"/>
            <a:ext cx="598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ZA" altLang="en-US" sz="2400" b="1" dirty="0">
                <a:solidFill>
                  <a:srgbClr val="FFFFFF"/>
                </a:solidFill>
              </a:rPr>
              <a:t>Product Development - Skukuza Airport</a:t>
            </a:r>
            <a:endParaRPr lang="en-GB" altLang="en-US" sz="2400" b="1" dirty="0">
              <a:solidFill>
                <a:srgbClr val="FFFFFF"/>
              </a:solidFill>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413" y="260648"/>
            <a:ext cx="6964447" cy="447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956" y="4902912"/>
            <a:ext cx="6947332" cy="170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rot="5400000">
            <a:off x="5292179" y="3644925"/>
            <a:ext cx="5616625" cy="576263"/>
          </a:xfrm>
          <a:prstGeom prst="rect">
            <a:avLst/>
          </a:prstGeom>
          <a:noFill/>
          <a:ln w="9525">
            <a:noFill/>
            <a:miter lim="800000"/>
            <a:headEnd/>
            <a:tailEnd/>
          </a:ln>
          <a:effectLst/>
        </p:spPr>
        <p:txBody>
          <a:bodyPr anchor="ctr"/>
          <a:lstStyle/>
          <a:p>
            <a:r>
              <a:rPr lang="en-US" sz="4400" b="1" dirty="0" smtClean="0"/>
              <a:t> Fleet workshops</a:t>
            </a:r>
          </a:p>
        </p:txBody>
      </p:sp>
      <p:sp>
        <p:nvSpPr>
          <p:cNvPr id="7" name="Rectangle 6"/>
          <p:cNvSpPr>
            <a:spLocks noChangeArrowheads="1"/>
          </p:cNvSpPr>
          <p:nvPr/>
        </p:nvSpPr>
        <p:spPr bwMode="auto">
          <a:xfrm rot="20022749">
            <a:off x="2127775" y="3323226"/>
            <a:ext cx="4658362" cy="1106056"/>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100% Black ownership (women)</a:t>
            </a:r>
            <a:endParaRPr lang="en-US" i="1" dirty="0"/>
          </a:p>
        </p:txBody>
      </p:sp>
    </p:spTree>
    <p:extLst>
      <p:ext uri="{BB962C8B-B14F-4D97-AF65-F5344CB8AC3E}">
        <p14:creationId xmlns:p14="http://schemas.microsoft.com/office/powerpoint/2010/main" val="1215433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27038" y="179388"/>
            <a:ext cx="598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ZA" altLang="en-US" sz="2400" b="1" dirty="0">
                <a:solidFill>
                  <a:srgbClr val="FFFFFF"/>
                </a:solidFill>
              </a:rPr>
              <a:t>Product Development - Skukuza Airport</a:t>
            </a:r>
            <a:endParaRPr lang="en-GB" altLang="en-US" sz="2400" b="1" dirty="0">
              <a:solidFill>
                <a:srgbClr val="FFFFFF"/>
              </a:solidFill>
            </a:endParaRPr>
          </a:p>
        </p:txBody>
      </p:sp>
      <p:sp>
        <p:nvSpPr>
          <p:cNvPr id="8" name="Rectangle 2"/>
          <p:cNvSpPr>
            <a:spLocks noChangeArrowheads="1"/>
          </p:cNvSpPr>
          <p:nvPr/>
        </p:nvSpPr>
        <p:spPr bwMode="auto">
          <a:xfrm>
            <a:off x="179512" y="116632"/>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Skukuza Airport</a:t>
            </a:r>
            <a:endParaRPr lang="en-US" sz="2400" b="1" dirty="0">
              <a:solidFill>
                <a:srgbClr val="0066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7227"/>
            <a:ext cx="9144000" cy="41612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0" y="4920208"/>
            <a:ext cx="2401690" cy="1801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8030" y="4920208"/>
            <a:ext cx="2388232" cy="179117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1997" y="4920208"/>
            <a:ext cx="2388232" cy="1791174"/>
          </a:xfrm>
          <a:prstGeom prst="rect">
            <a:avLst/>
          </a:prstGeom>
        </p:spPr>
      </p:pic>
      <p:sp>
        <p:nvSpPr>
          <p:cNvPr id="11" name="Rectangle 10"/>
          <p:cNvSpPr>
            <a:spLocks noChangeArrowheads="1"/>
          </p:cNvSpPr>
          <p:nvPr/>
        </p:nvSpPr>
        <p:spPr bwMode="auto">
          <a:xfrm rot="20022749">
            <a:off x="1985375" y="3288393"/>
            <a:ext cx="5024071" cy="848589"/>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Community ownership  </a:t>
            </a:r>
            <a:endParaRPr lang="en-US" i="1" dirty="0"/>
          </a:p>
        </p:txBody>
      </p:sp>
    </p:spTree>
    <p:extLst>
      <p:ext uri="{BB962C8B-B14F-4D97-AF65-F5344CB8AC3E}">
        <p14:creationId xmlns:p14="http://schemas.microsoft.com/office/powerpoint/2010/main" val="3440527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ChangeArrowheads="1"/>
          </p:cNvSpPr>
          <p:nvPr/>
        </p:nvSpPr>
        <p:spPr bwMode="auto">
          <a:xfrm>
            <a:off x="228600" y="0"/>
            <a:ext cx="8915400" cy="220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W" dirty="0"/>
          </a:p>
        </p:txBody>
      </p:sp>
      <p:grpSp>
        <p:nvGrpSpPr>
          <p:cNvPr id="15" name="Group 14"/>
          <p:cNvGrpSpPr/>
          <p:nvPr/>
        </p:nvGrpSpPr>
        <p:grpSpPr>
          <a:xfrm>
            <a:off x="289450" y="626650"/>
            <a:ext cx="8603030" cy="5567277"/>
            <a:chOff x="204537" y="626650"/>
            <a:chExt cx="8603030" cy="5567277"/>
          </a:xfrm>
        </p:grpSpPr>
        <p:pic>
          <p:nvPicPr>
            <p:cNvPr id="9" name="Picture 8"/>
            <p:cNvPicPr>
              <a:picLocks noChangeAspect="1"/>
            </p:cNvPicPr>
            <p:nvPr/>
          </p:nvPicPr>
          <p:blipFill>
            <a:blip r:embed="rId3"/>
            <a:stretch>
              <a:fillRect/>
            </a:stretch>
          </p:blipFill>
          <p:spPr>
            <a:xfrm>
              <a:off x="204537" y="626650"/>
              <a:ext cx="4218806" cy="2734645"/>
            </a:xfrm>
            <a:prstGeom prst="rect">
              <a:avLst/>
            </a:prstGeom>
          </p:spPr>
        </p:pic>
        <p:pic>
          <p:nvPicPr>
            <p:cNvPr id="10" name="Picture 9"/>
            <p:cNvPicPr>
              <a:picLocks noChangeAspect="1"/>
            </p:cNvPicPr>
            <p:nvPr/>
          </p:nvPicPr>
          <p:blipFill>
            <a:blip r:embed="rId4"/>
            <a:stretch>
              <a:fillRect/>
            </a:stretch>
          </p:blipFill>
          <p:spPr>
            <a:xfrm>
              <a:off x="4545808" y="635521"/>
              <a:ext cx="4261759" cy="2732877"/>
            </a:xfrm>
            <a:prstGeom prst="rect">
              <a:avLst/>
            </a:prstGeom>
          </p:spPr>
        </p:pic>
        <p:pic>
          <p:nvPicPr>
            <p:cNvPr id="11" name="Picture 10"/>
            <p:cNvPicPr>
              <a:picLocks noChangeAspect="1"/>
            </p:cNvPicPr>
            <p:nvPr/>
          </p:nvPicPr>
          <p:blipFill>
            <a:blip r:embed="rId5"/>
            <a:stretch>
              <a:fillRect/>
            </a:stretch>
          </p:blipFill>
          <p:spPr>
            <a:xfrm>
              <a:off x="4541789" y="3490300"/>
              <a:ext cx="4261759" cy="2703627"/>
            </a:xfrm>
            <a:prstGeom prst="rect">
              <a:avLst/>
            </a:prstGeom>
          </p:spPr>
        </p:pic>
        <p:pic>
          <p:nvPicPr>
            <p:cNvPr id="12" name="Picture 11"/>
            <p:cNvPicPr>
              <a:picLocks noChangeAspect="1"/>
            </p:cNvPicPr>
            <p:nvPr/>
          </p:nvPicPr>
          <p:blipFill>
            <a:blip r:embed="rId6"/>
            <a:stretch>
              <a:fillRect/>
            </a:stretch>
          </p:blipFill>
          <p:spPr>
            <a:xfrm>
              <a:off x="228600" y="3462321"/>
              <a:ext cx="4194743" cy="2731606"/>
            </a:xfrm>
            <a:prstGeom prst="rect">
              <a:avLst/>
            </a:prstGeom>
          </p:spPr>
        </p:pic>
        <p:pic>
          <p:nvPicPr>
            <p:cNvPr id="13" name="Picture 12"/>
            <p:cNvPicPr>
              <a:picLocks noChangeAspect="1"/>
            </p:cNvPicPr>
            <p:nvPr/>
          </p:nvPicPr>
          <p:blipFill>
            <a:blip r:embed="rId7"/>
            <a:stretch>
              <a:fillRect/>
            </a:stretch>
          </p:blipFill>
          <p:spPr>
            <a:xfrm>
              <a:off x="3173782" y="3169784"/>
              <a:ext cx="2499121" cy="599279"/>
            </a:xfrm>
            <a:prstGeom prst="rect">
              <a:avLst/>
            </a:prstGeom>
          </p:spPr>
        </p:pic>
      </p:grpSp>
      <p:sp>
        <p:nvSpPr>
          <p:cNvPr id="14" name="Rectangle 13"/>
          <p:cNvSpPr>
            <a:spLocks noChangeArrowheads="1"/>
          </p:cNvSpPr>
          <p:nvPr/>
        </p:nvSpPr>
        <p:spPr bwMode="auto">
          <a:xfrm rot="20022749">
            <a:off x="2335341" y="3324423"/>
            <a:ext cx="6508969" cy="1719312"/>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All other PPP’s: </a:t>
            </a:r>
          </a:p>
          <a:p>
            <a:pPr lvl="1" algn="ctr">
              <a:spcBef>
                <a:spcPct val="20000"/>
              </a:spcBef>
            </a:pPr>
            <a:r>
              <a:rPr lang="en-US" sz="3200" dirty="0" smtClean="0"/>
              <a:t>At least </a:t>
            </a:r>
            <a:r>
              <a:rPr lang="en-US" sz="3200" dirty="0" smtClean="0"/>
              <a:t>65% compliance with Tourism Scorecard</a:t>
            </a:r>
            <a:endParaRPr lang="en-US" i="1" dirty="0"/>
          </a:p>
        </p:txBody>
      </p:sp>
    </p:spTree>
    <p:extLst>
      <p:ext uri="{BB962C8B-B14F-4D97-AF65-F5344CB8AC3E}">
        <p14:creationId xmlns:p14="http://schemas.microsoft.com/office/powerpoint/2010/main" val="2028161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981075"/>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PPP’s </a:t>
            </a:r>
            <a:r>
              <a:rPr lang="en-US" sz="3200" b="1" dirty="0" err="1" smtClean="0">
                <a:solidFill>
                  <a:srgbClr val="006600"/>
                </a:solidFill>
              </a:rPr>
              <a:t>Socic</a:t>
            </a:r>
            <a:r>
              <a:rPr lang="en-US" sz="3200" b="1" dirty="0" smtClean="0">
                <a:solidFill>
                  <a:srgbClr val="006600"/>
                </a:solidFill>
              </a:rPr>
              <a:t>-economic benefits</a:t>
            </a:r>
            <a:endParaRPr lang="en-US" sz="2400" b="1" dirty="0">
              <a:solidFill>
                <a:srgbClr val="006600"/>
              </a:solidFill>
            </a:endParaRPr>
          </a:p>
        </p:txBody>
      </p:sp>
      <p:sp>
        <p:nvSpPr>
          <p:cNvPr id="4" name="Rectangle 3"/>
          <p:cNvSpPr>
            <a:spLocks noChangeArrowheads="1"/>
          </p:cNvSpPr>
          <p:nvPr/>
        </p:nvSpPr>
        <p:spPr bwMode="auto">
          <a:xfrm>
            <a:off x="0" y="1557338"/>
            <a:ext cx="9144000" cy="4895998"/>
          </a:xfrm>
          <a:prstGeom prst="rect">
            <a:avLst/>
          </a:prstGeom>
          <a:noFill/>
          <a:ln w="9525">
            <a:noFill/>
            <a:miter lim="800000"/>
            <a:headEnd/>
            <a:tailEnd/>
          </a:ln>
          <a:effectLst/>
        </p:spPr>
        <p:txBody>
          <a:bodyPr/>
          <a:lstStyle/>
          <a:p>
            <a:pPr marL="838200" lvl="1" indent="-381000">
              <a:lnSpc>
                <a:spcPct val="115000"/>
              </a:lnSpc>
              <a:spcBef>
                <a:spcPct val="20000"/>
              </a:spcBef>
              <a:buFont typeface="Wingdings" panose="05000000000000000000" pitchFamily="2" charset="2"/>
              <a:buChar char="Ø"/>
            </a:pPr>
            <a:r>
              <a:rPr lang="en-US" sz="2400" dirty="0" smtClean="0">
                <a:solidFill>
                  <a:srgbClr val="006600"/>
                </a:solidFill>
              </a:rPr>
              <a:t>Increased </a:t>
            </a:r>
            <a:r>
              <a:rPr lang="en-US" sz="2400" dirty="0">
                <a:solidFill>
                  <a:srgbClr val="006600"/>
                </a:solidFill>
              </a:rPr>
              <a:t>employment - 2100 additional direct jobs excluding construction;</a:t>
            </a:r>
          </a:p>
          <a:p>
            <a:pPr marL="838200" lvl="1" indent="-381000">
              <a:lnSpc>
                <a:spcPct val="115000"/>
              </a:lnSpc>
              <a:spcBef>
                <a:spcPct val="20000"/>
              </a:spcBef>
              <a:buFont typeface="Wingdings" panose="05000000000000000000" pitchFamily="2" charset="2"/>
              <a:buChar char="Ø"/>
            </a:pPr>
            <a:r>
              <a:rPr lang="en-US" sz="2400" dirty="0">
                <a:solidFill>
                  <a:srgbClr val="006600"/>
                </a:solidFill>
              </a:rPr>
              <a:t>79% of employees recruited from communities adjacent to the Parks;</a:t>
            </a:r>
          </a:p>
          <a:p>
            <a:pPr marL="838200" lvl="1" indent="-381000">
              <a:lnSpc>
                <a:spcPct val="115000"/>
              </a:lnSpc>
              <a:spcBef>
                <a:spcPct val="20000"/>
              </a:spcBef>
              <a:buFont typeface="Wingdings" panose="05000000000000000000" pitchFamily="2" charset="2"/>
              <a:buChar char="Ø"/>
            </a:pPr>
            <a:r>
              <a:rPr lang="en-US" sz="2400" dirty="0">
                <a:solidFill>
                  <a:srgbClr val="006600"/>
                </a:solidFill>
              </a:rPr>
              <a:t>BEE </a:t>
            </a:r>
            <a:r>
              <a:rPr lang="en-US" sz="2400" dirty="0">
                <a:solidFill>
                  <a:srgbClr val="006600"/>
                </a:solidFill>
              </a:rPr>
              <a:t>Equity </a:t>
            </a:r>
            <a:r>
              <a:rPr lang="en-US" sz="2400" dirty="0">
                <a:solidFill>
                  <a:srgbClr val="006600"/>
                </a:solidFill>
              </a:rPr>
              <a:t>&gt; BBBEE Tourism Charter and Scorecard;</a:t>
            </a:r>
            <a:endParaRPr lang="en-US" sz="2400" dirty="0">
              <a:solidFill>
                <a:srgbClr val="006600"/>
              </a:solidFill>
            </a:endParaRPr>
          </a:p>
          <a:p>
            <a:pPr marL="838200" lvl="1" indent="-381000">
              <a:lnSpc>
                <a:spcPct val="115000"/>
              </a:lnSpc>
              <a:spcBef>
                <a:spcPct val="20000"/>
              </a:spcBef>
              <a:buFont typeface="Wingdings" panose="05000000000000000000" pitchFamily="2" charset="2"/>
              <a:buChar char="Ø"/>
            </a:pPr>
            <a:r>
              <a:rPr lang="en-US" sz="2400" dirty="0">
                <a:solidFill>
                  <a:srgbClr val="006600"/>
                </a:solidFill>
              </a:rPr>
              <a:t>SMME spend of R57 million per annum; </a:t>
            </a:r>
            <a:r>
              <a:rPr lang="en-US" sz="2400" dirty="0">
                <a:solidFill>
                  <a:srgbClr val="006600"/>
                </a:solidFill>
              </a:rPr>
              <a:t>and</a:t>
            </a:r>
          </a:p>
          <a:p>
            <a:pPr marL="838200" lvl="1" indent="-381000">
              <a:lnSpc>
                <a:spcPct val="115000"/>
              </a:lnSpc>
              <a:spcBef>
                <a:spcPct val="20000"/>
              </a:spcBef>
              <a:buFont typeface="Wingdings" panose="05000000000000000000" pitchFamily="2" charset="2"/>
              <a:buChar char="Ø"/>
            </a:pPr>
            <a:r>
              <a:rPr lang="en-US" sz="2400" dirty="0">
                <a:solidFill>
                  <a:srgbClr val="006600"/>
                </a:solidFill>
              </a:rPr>
              <a:t>Multiplier economic effects</a:t>
            </a:r>
          </a:p>
          <a:p>
            <a:pPr marL="2209800" lvl="4" indent="-381000">
              <a:lnSpc>
                <a:spcPct val="110000"/>
              </a:lnSpc>
              <a:spcBef>
                <a:spcPct val="20000"/>
              </a:spcBef>
            </a:pPr>
            <a:endParaRPr lang="en-US" sz="1400" i="1" dirty="0">
              <a:solidFill>
                <a:srgbClr val="006600"/>
              </a:solidFill>
            </a:endParaRPr>
          </a:p>
        </p:txBody>
      </p:sp>
    </p:spTree>
    <p:extLst>
      <p:ext uri="{BB962C8B-B14F-4D97-AF65-F5344CB8AC3E}">
        <p14:creationId xmlns:p14="http://schemas.microsoft.com/office/powerpoint/2010/main" val="123923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981075"/>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Brief Background of SANParks </a:t>
            </a:r>
            <a:endParaRPr lang="en-US" sz="2400" b="1" dirty="0">
              <a:solidFill>
                <a:srgbClr val="006600"/>
              </a:solidFill>
            </a:endParaRPr>
          </a:p>
        </p:txBody>
      </p:sp>
      <p:sp>
        <p:nvSpPr>
          <p:cNvPr id="4" name="Rectangle 3"/>
          <p:cNvSpPr>
            <a:spLocks noChangeArrowheads="1"/>
          </p:cNvSpPr>
          <p:nvPr/>
        </p:nvSpPr>
        <p:spPr bwMode="auto">
          <a:xfrm>
            <a:off x="0" y="1557338"/>
            <a:ext cx="9144000" cy="4895998"/>
          </a:xfrm>
          <a:prstGeom prst="rect">
            <a:avLst/>
          </a:prstGeom>
          <a:noFill/>
          <a:ln w="9525">
            <a:noFill/>
            <a:miter lim="800000"/>
            <a:headEnd/>
            <a:tailEnd/>
          </a:ln>
          <a:effectLst/>
        </p:spPr>
        <p:txBody>
          <a:bodyPr/>
          <a:lstStyle/>
          <a:p>
            <a:pPr marL="609600" indent="-609600">
              <a:spcBef>
                <a:spcPts val="3000"/>
              </a:spcBef>
              <a:buFont typeface="Wingdings" pitchFamily="2" charset="2"/>
              <a:buChar char="Ø"/>
            </a:pPr>
            <a:r>
              <a:rPr lang="en-GB" sz="2400" dirty="0" smtClean="0">
                <a:solidFill>
                  <a:srgbClr val="006600"/>
                </a:solidFill>
              </a:rPr>
              <a:t>SANParks - the largest player in eco-tourism industry with 7500 beds (from budget to 5-star) and another 7500 camping beds;</a:t>
            </a:r>
          </a:p>
          <a:p>
            <a:pPr marL="609600" indent="-609600">
              <a:spcBef>
                <a:spcPts val="3000"/>
              </a:spcBef>
              <a:buFont typeface="Wingdings" pitchFamily="2" charset="2"/>
              <a:buChar char="Ø"/>
            </a:pPr>
            <a:r>
              <a:rPr lang="en-GB" sz="2400" dirty="0" smtClean="0">
                <a:solidFill>
                  <a:srgbClr val="006600"/>
                </a:solidFill>
              </a:rPr>
              <a:t>Accounts for 30% of all nature based tourism;</a:t>
            </a:r>
          </a:p>
          <a:p>
            <a:pPr marL="609600" indent="-609600">
              <a:spcBef>
                <a:spcPts val="3000"/>
              </a:spcBef>
              <a:buFont typeface="Wingdings" pitchFamily="2" charset="2"/>
              <a:buChar char="Ø"/>
            </a:pPr>
            <a:r>
              <a:rPr lang="en-GB" sz="2400" dirty="0" smtClean="0">
                <a:solidFill>
                  <a:srgbClr val="006600"/>
                </a:solidFill>
              </a:rPr>
              <a:t>6 million visitors to parks annually;</a:t>
            </a:r>
          </a:p>
          <a:p>
            <a:pPr marL="609600" indent="-609600">
              <a:spcBef>
                <a:spcPts val="3000"/>
              </a:spcBef>
              <a:buFont typeface="Wingdings" pitchFamily="2" charset="2"/>
              <a:buChar char="Ø"/>
            </a:pPr>
            <a:r>
              <a:rPr lang="en-GB" sz="2400" dirty="0" smtClean="0">
                <a:solidFill>
                  <a:srgbClr val="006600"/>
                </a:solidFill>
              </a:rPr>
              <a:t>Mission – to </a:t>
            </a:r>
            <a:r>
              <a:rPr lang="en-GB" sz="2400" u="sng" dirty="0" smtClean="0">
                <a:solidFill>
                  <a:srgbClr val="006600"/>
                </a:solidFill>
              </a:rPr>
              <a:t>develop, expand</a:t>
            </a:r>
            <a:r>
              <a:rPr lang="en-GB" sz="2400" dirty="0" smtClean="0">
                <a:solidFill>
                  <a:srgbClr val="006600"/>
                </a:solidFill>
              </a:rPr>
              <a:t>, manage and promote a system of </a:t>
            </a:r>
            <a:r>
              <a:rPr lang="en-GB" sz="2400" u="sng" dirty="0" smtClean="0">
                <a:solidFill>
                  <a:srgbClr val="006600"/>
                </a:solidFill>
              </a:rPr>
              <a:t>sustainable</a:t>
            </a:r>
            <a:r>
              <a:rPr lang="en-GB" sz="2400" dirty="0" smtClean="0">
                <a:solidFill>
                  <a:srgbClr val="006600"/>
                </a:solidFill>
              </a:rPr>
              <a:t> national parks that represents biodiversity and heritage assets, through </a:t>
            </a:r>
            <a:r>
              <a:rPr lang="en-GB" sz="2400" u="sng" dirty="0" smtClean="0">
                <a:solidFill>
                  <a:srgbClr val="006600"/>
                </a:solidFill>
              </a:rPr>
              <a:t>innovation and best practice </a:t>
            </a:r>
            <a:r>
              <a:rPr lang="en-GB" sz="2400" dirty="0" smtClean="0">
                <a:solidFill>
                  <a:srgbClr val="006600"/>
                </a:solidFill>
              </a:rPr>
              <a:t>for the just and equitable benefit of current and future generations</a:t>
            </a:r>
          </a:p>
          <a:p>
            <a:pPr marL="1066800" lvl="1" indent="-609600">
              <a:spcBef>
                <a:spcPct val="20000"/>
              </a:spcBef>
              <a:buFont typeface="Arial" panose="020B0604020202020204" pitchFamily="34" charset="0"/>
              <a:buChar char="•"/>
            </a:pPr>
            <a:endParaRPr lang="en-GB" sz="2000" dirty="0">
              <a:solidFill>
                <a:srgbClr val="006600"/>
              </a:solidFill>
            </a:endParaRPr>
          </a:p>
          <a:p>
            <a:pPr marL="1066800" lvl="1" indent="-609600">
              <a:spcBef>
                <a:spcPct val="20000"/>
              </a:spcBef>
              <a:buFont typeface="Arial" panose="020B0604020202020204" pitchFamily="34" charset="0"/>
              <a:buChar char="•"/>
            </a:pPr>
            <a:endParaRPr lang="en-GB" sz="2000" dirty="0" smtClean="0">
              <a:solidFill>
                <a:srgbClr val="006600"/>
              </a:solidFill>
            </a:endParaRPr>
          </a:p>
          <a:p>
            <a:pPr marL="1066800" lvl="1" indent="-609600">
              <a:spcBef>
                <a:spcPct val="20000"/>
              </a:spcBef>
              <a:buFont typeface="Arial" panose="020B0604020202020204" pitchFamily="34" charset="0"/>
              <a:buChar char="•"/>
            </a:pPr>
            <a:endParaRPr lang="en-GB" sz="2000" dirty="0">
              <a:solidFill>
                <a:srgbClr val="006600"/>
              </a:solidFill>
            </a:endParaRPr>
          </a:p>
          <a:p>
            <a:pPr lvl="1">
              <a:spcBef>
                <a:spcPct val="20000"/>
              </a:spcBef>
            </a:pPr>
            <a:endParaRPr lang="en-GB" sz="2000" dirty="0" smtClean="0">
              <a:solidFill>
                <a:srgbClr val="006600"/>
              </a:solidFill>
            </a:endParaRPr>
          </a:p>
          <a:p>
            <a:pPr marL="1066800" lvl="1" indent="-609600">
              <a:spcBef>
                <a:spcPct val="20000"/>
              </a:spcBef>
              <a:buFont typeface="Wingdings" panose="05000000000000000000" pitchFamily="2" charset="2"/>
              <a:buChar char="ü"/>
            </a:pPr>
            <a:endParaRPr lang="en-GB" dirty="0" smtClean="0">
              <a:solidFill>
                <a:srgbClr val="006600"/>
              </a:solidFill>
            </a:endParaRPr>
          </a:p>
          <a:p>
            <a:pPr marL="1066800" lvl="1" indent="-609600">
              <a:spcBef>
                <a:spcPct val="20000"/>
              </a:spcBef>
              <a:buFont typeface="Wingdings" pitchFamily="2" charset="2"/>
              <a:buChar char="Ø"/>
            </a:pPr>
            <a:endParaRPr lang="en-GB" sz="2400" dirty="0">
              <a:solidFill>
                <a:srgbClr val="006600"/>
              </a:solidFill>
            </a:endParaRPr>
          </a:p>
          <a:p>
            <a:pPr marL="2209800" lvl="4" indent="-381000">
              <a:lnSpc>
                <a:spcPct val="110000"/>
              </a:lnSpc>
              <a:spcBef>
                <a:spcPct val="20000"/>
              </a:spcBef>
            </a:pPr>
            <a:endParaRPr lang="en-US" sz="1400" i="1" dirty="0">
              <a:solidFill>
                <a:srgbClr val="006600"/>
              </a:solidFill>
            </a:endParaRPr>
          </a:p>
        </p:txBody>
      </p:sp>
    </p:spTree>
    <p:extLst>
      <p:ext uri="{BB962C8B-B14F-4D97-AF65-F5344CB8AC3E}">
        <p14:creationId xmlns:p14="http://schemas.microsoft.com/office/powerpoint/2010/main" val="3913483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15984" y="1268760"/>
            <a:ext cx="6372200" cy="576263"/>
          </a:xfrm>
          <a:prstGeom prst="rect">
            <a:avLst/>
          </a:prstGeom>
          <a:noFill/>
          <a:ln w="9525">
            <a:noFill/>
            <a:miter lim="800000"/>
            <a:headEnd/>
            <a:tailEnd/>
          </a:ln>
          <a:effectLst/>
        </p:spPr>
        <p:txBody>
          <a:bodyPr anchor="ctr"/>
          <a:lstStyle/>
          <a:p>
            <a:r>
              <a:rPr lang="en-US" sz="3200" b="1" dirty="0" smtClean="0">
                <a:solidFill>
                  <a:srgbClr val="006600"/>
                </a:solidFill>
              </a:rPr>
              <a:t>Equity model to transfer ownership to Land Claimants</a:t>
            </a:r>
            <a:r>
              <a:rPr lang="en-US" sz="3200" b="1" dirty="0" smtClean="0">
                <a:solidFill>
                  <a:srgbClr val="006600"/>
                </a:solidFill>
              </a:rPr>
              <a:t> </a:t>
            </a:r>
            <a:endParaRPr lang="en-US" sz="2400" b="1" dirty="0">
              <a:solidFill>
                <a:srgbClr val="006600"/>
              </a:solidFill>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9" y="2132856"/>
            <a:ext cx="6480720" cy="398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81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981075"/>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SCM + PPP’s </a:t>
            </a:r>
            <a:endParaRPr lang="en-US" sz="2400" b="1" dirty="0">
              <a:solidFill>
                <a:srgbClr val="006600"/>
              </a:solidFill>
            </a:endParaRPr>
          </a:p>
        </p:txBody>
      </p:sp>
      <p:pic>
        <p:nvPicPr>
          <p:cNvPr id="3" name="Picture 2"/>
          <p:cNvPicPr>
            <a:picLocks noChangeAspect="1"/>
          </p:cNvPicPr>
          <p:nvPr/>
        </p:nvPicPr>
        <p:blipFill>
          <a:blip r:embed="rId4"/>
          <a:stretch>
            <a:fillRect/>
          </a:stretch>
        </p:blipFill>
        <p:spPr>
          <a:xfrm>
            <a:off x="179512" y="1557338"/>
            <a:ext cx="7055892" cy="4480622"/>
          </a:xfrm>
          <a:prstGeom prst="rect">
            <a:avLst/>
          </a:prstGeom>
        </p:spPr>
      </p:pic>
    </p:spTree>
    <p:extLst>
      <p:ext uri="{BB962C8B-B14F-4D97-AF65-F5344CB8AC3E}">
        <p14:creationId xmlns:p14="http://schemas.microsoft.com/office/powerpoint/2010/main" val="1030657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981075"/>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SCM + PPP’s </a:t>
            </a:r>
            <a:endParaRPr lang="en-US" sz="2400" b="1" dirty="0">
              <a:solidFill>
                <a:srgbClr val="006600"/>
              </a:solidFill>
            </a:endParaRPr>
          </a:p>
        </p:txBody>
      </p:sp>
      <p:pic>
        <p:nvPicPr>
          <p:cNvPr id="3" name="Picture 2"/>
          <p:cNvPicPr>
            <a:picLocks noChangeAspect="1"/>
          </p:cNvPicPr>
          <p:nvPr/>
        </p:nvPicPr>
        <p:blipFill>
          <a:blip r:embed="rId4"/>
          <a:stretch>
            <a:fillRect/>
          </a:stretch>
        </p:blipFill>
        <p:spPr>
          <a:xfrm>
            <a:off x="179512" y="1557338"/>
            <a:ext cx="7055892" cy="4480622"/>
          </a:xfrm>
          <a:prstGeom prst="rect">
            <a:avLst/>
          </a:prstGeom>
        </p:spPr>
      </p:pic>
      <p:sp>
        <p:nvSpPr>
          <p:cNvPr id="6" name="Rectangle 5"/>
          <p:cNvSpPr>
            <a:spLocks noChangeArrowheads="1"/>
          </p:cNvSpPr>
          <p:nvPr/>
        </p:nvSpPr>
        <p:spPr bwMode="auto">
          <a:xfrm rot="20022749">
            <a:off x="1408787" y="2714546"/>
            <a:ext cx="5857159" cy="1229792"/>
          </a:xfrm>
          <a:prstGeom prst="rect">
            <a:avLst/>
          </a:prstGeom>
          <a:solidFill>
            <a:schemeClr val="bg1"/>
          </a:solidFill>
          <a:ln w="9525">
            <a:noFill/>
            <a:miter lim="800000"/>
            <a:headEnd/>
            <a:tailEnd/>
          </a:ln>
          <a:effectLst/>
        </p:spPr>
        <p:txBody>
          <a:bodyPr/>
          <a:lstStyle/>
          <a:p>
            <a:pPr lvl="1">
              <a:spcBef>
                <a:spcPct val="20000"/>
              </a:spcBef>
            </a:pPr>
            <a:r>
              <a:rPr lang="en-US" sz="3200" dirty="0" smtClean="0">
                <a:solidFill>
                  <a:srgbClr val="006600"/>
                </a:solidFill>
              </a:rPr>
              <a:t>Ample opportunities in tourism and National Parks</a:t>
            </a:r>
            <a:endParaRPr lang="en-US" i="1" dirty="0">
              <a:solidFill>
                <a:srgbClr val="006600"/>
              </a:solidFill>
            </a:endParaRPr>
          </a:p>
        </p:txBody>
      </p:sp>
      <p:sp>
        <p:nvSpPr>
          <p:cNvPr id="5" name="Rectangle 4"/>
          <p:cNvSpPr>
            <a:spLocks noChangeArrowheads="1"/>
          </p:cNvSpPr>
          <p:nvPr/>
        </p:nvSpPr>
        <p:spPr bwMode="auto">
          <a:xfrm rot="20022749">
            <a:off x="3317383" y="3367008"/>
            <a:ext cx="5857159" cy="1229792"/>
          </a:xfrm>
          <a:prstGeom prst="rect">
            <a:avLst/>
          </a:prstGeom>
          <a:solidFill>
            <a:schemeClr val="bg1"/>
          </a:solidFill>
          <a:ln w="9525">
            <a:noFill/>
            <a:miter lim="800000"/>
            <a:headEnd/>
            <a:tailEnd/>
          </a:ln>
          <a:effectLst/>
        </p:spPr>
        <p:txBody>
          <a:bodyPr/>
          <a:lstStyle/>
          <a:p>
            <a:pPr lvl="1">
              <a:spcBef>
                <a:spcPct val="20000"/>
              </a:spcBef>
            </a:pPr>
            <a:r>
              <a:rPr lang="en-US" sz="3200" dirty="0" smtClean="0">
                <a:solidFill>
                  <a:srgbClr val="006600"/>
                </a:solidFill>
              </a:rPr>
              <a:t>Many earmarked for Level 1 and 2 BEE contributors</a:t>
            </a:r>
            <a:endParaRPr lang="en-US" i="1" dirty="0">
              <a:solidFill>
                <a:srgbClr val="006600"/>
              </a:solidFill>
            </a:endParaRPr>
          </a:p>
        </p:txBody>
      </p:sp>
    </p:spTree>
    <p:extLst>
      <p:ext uri="{BB962C8B-B14F-4D97-AF65-F5344CB8AC3E}">
        <p14:creationId xmlns:p14="http://schemas.microsoft.com/office/powerpoint/2010/main" val="400343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323528" y="3212976"/>
            <a:ext cx="8229600" cy="576262"/>
          </a:xfrm>
          <a:prstGeom prst="rect">
            <a:avLst/>
          </a:prstGeom>
          <a:noFill/>
          <a:ln w="9525">
            <a:noFill/>
            <a:miter lim="800000"/>
            <a:headEnd/>
            <a:tailEnd/>
          </a:ln>
          <a:effectLst/>
        </p:spPr>
        <p:txBody>
          <a:bodyPr anchor="ctr"/>
          <a:lstStyle/>
          <a:p>
            <a:pPr algn="ctr"/>
            <a:r>
              <a:rPr lang="en-US" sz="3200" b="1" dirty="0" smtClean="0">
                <a:solidFill>
                  <a:srgbClr val="006600"/>
                </a:solidFill>
              </a:rPr>
              <a:t>THANK YOU</a:t>
            </a:r>
            <a:endParaRPr lang="en-US" sz="3200" b="1" dirty="0">
              <a:solidFill>
                <a:srgbClr val="006600"/>
              </a:solidFill>
            </a:endParaRPr>
          </a:p>
        </p:txBody>
      </p:sp>
    </p:spTree>
    <p:extLst>
      <p:ext uri="{BB962C8B-B14F-4D97-AF65-F5344CB8AC3E}">
        <p14:creationId xmlns:p14="http://schemas.microsoft.com/office/powerpoint/2010/main" val="2530520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412776"/>
            <a:ext cx="8820472" cy="4824859"/>
          </a:xfrm>
          <a:prstGeom prst="rect">
            <a:avLst/>
          </a:prstGeom>
          <a:noFill/>
          <a:ln w="9525">
            <a:noFill/>
            <a:miter lim="800000"/>
            <a:headEnd/>
            <a:tailEnd/>
          </a:ln>
          <a:effectLst/>
        </p:spPr>
        <p:txBody>
          <a:bodyPr/>
          <a:lstStyle/>
          <a:p>
            <a:pPr lvl="2">
              <a:spcBef>
                <a:spcPct val="20000"/>
              </a:spcBef>
            </a:pPr>
            <a:endParaRPr lang="en-ZA" sz="1600" dirty="0" smtClean="0">
              <a:solidFill>
                <a:srgbClr val="006600"/>
              </a:solidFill>
            </a:endParaRPr>
          </a:p>
          <a:p>
            <a:pPr lvl="1" algn="ctr">
              <a:spcBef>
                <a:spcPts val="600"/>
              </a:spcBef>
            </a:pPr>
            <a:endParaRPr lang="en-ZA" sz="2400" b="1" i="1" dirty="0" smtClean="0">
              <a:latin typeface="Times New Roman" panose="02020603050405020304" pitchFamily="18" charset="0"/>
              <a:cs typeface="Times New Roman" panose="02020603050405020304" pitchFamily="18" charset="0"/>
            </a:endParaRPr>
          </a:p>
          <a:p>
            <a:pPr lvl="1" algn="ctr">
              <a:spcBef>
                <a:spcPts val="600"/>
              </a:spcBef>
            </a:pPr>
            <a:r>
              <a:rPr lang="en-US" sz="2400" b="1" i="1" dirty="0" smtClean="0">
                <a:latin typeface="+mj-lt"/>
                <a:cs typeface="Times New Roman" panose="02020603050405020304" pitchFamily="18" charset="0"/>
              </a:rPr>
              <a:t>James Daniels</a:t>
            </a:r>
            <a:endParaRPr lang="en-ZA" sz="2400" b="1" i="1" dirty="0" smtClean="0">
              <a:latin typeface="+mj-lt"/>
              <a:cs typeface="Times New Roman" panose="02020603050405020304" pitchFamily="18" charset="0"/>
            </a:endParaRPr>
          </a:p>
          <a:p>
            <a:pPr lvl="1" algn="ctr">
              <a:spcBef>
                <a:spcPts val="600"/>
              </a:spcBef>
            </a:pPr>
            <a:r>
              <a:rPr lang="en-ZA" sz="2400" i="1" dirty="0" smtClean="0">
                <a:latin typeface="+mj-lt"/>
                <a:cs typeface="Times New Roman" panose="02020603050405020304" pitchFamily="18" charset="0"/>
              </a:rPr>
              <a:t>Project Manager: Business Development Unit</a:t>
            </a:r>
          </a:p>
          <a:p>
            <a:pPr lvl="1" algn="ctr">
              <a:spcBef>
                <a:spcPts val="600"/>
              </a:spcBef>
            </a:pPr>
            <a:r>
              <a:rPr lang="en-ZA" sz="2400" i="1" dirty="0" smtClean="0">
                <a:latin typeface="+mj-lt"/>
                <a:cs typeface="Times New Roman" panose="02020603050405020304" pitchFamily="18" charset="0"/>
              </a:rPr>
              <a:t>South African National Parks</a:t>
            </a:r>
          </a:p>
          <a:p>
            <a:pPr lvl="1" algn="ctr">
              <a:spcBef>
                <a:spcPts val="600"/>
              </a:spcBef>
            </a:pPr>
            <a:r>
              <a:rPr lang="en-ZA" sz="2400" i="1" dirty="0" smtClean="0">
                <a:latin typeface="+mj-lt"/>
                <a:cs typeface="Times New Roman" panose="02020603050405020304" pitchFamily="18" charset="0"/>
              </a:rPr>
              <a:t>Tel: +27 12 426 5280</a:t>
            </a:r>
          </a:p>
          <a:p>
            <a:pPr lvl="1" algn="ctr">
              <a:spcBef>
                <a:spcPts val="600"/>
              </a:spcBef>
            </a:pPr>
            <a:r>
              <a:rPr lang="en-ZA" sz="2400" i="1" dirty="0" smtClean="0">
                <a:latin typeface="+mj-lt"/>
                <a:cs typeface="Times New Roman" panose="02020603050405020304" pitchFamily="18" charset="0"/>
              </a:rPr>
              <a:t>E-mail: </a:t>
            </a:r>
            <a:r>
              <a:rPr lang="en-ZA" sz="2400" i="1" dirty="0" smtClean="0">
                <a:solidFill>
                  <a:srgbClr val="006600"/>
                </a:solidFill>
                <a:latin typeface="+mj-lt"/>
                <a:cs typeface="Times New Roman" panose="02020603050405020304" pitchFamily="18" charset="0"/>
                <a:hlinkClick r:id="rId4"/>
              </a:rPr>
              <a:t>james.daniels@sanparks.org</a:t>
            </a:r>
            <a:endParaRPr lang="en-ZA" sz="2400" i="1" dirty="0" smtClean="0">
              <a:solidFill>
                <a:srgbClr val="006600"/>
              </a:solidFill>
              <a:latin typeface="+mj-lt"/>
              <a:cs typeface="Times New Roman" panose="02020603050405020304" pitchFamily="18" charset="0"/>
            </a:endParaRPr>
          </a:p>
          <a:p>
            <a:pPr lvl="1" algn="ctr">
              <a:spcBef>
                <a:spcPts val="600"/>
              </a:spcBef>
            </a:pPr>
            <a:r>
              <a:rPr lang="en-ZA" sz="2400" i="1" dirty="0" smtClean="0">
                <a:latin typeface="+mj-lt"/>
                <a:cs typeface="Times New Roman" panose="02020603050405020304" pitchFamily="18" charset="0"/>
              </a:rPr>
              <a:t>P O Box 787, Pretoria, 0001</a:t>
            </a:r>
          </a:p>
          <a:p>
            <a:pPr lvl="1" algn="ctr">
              <a:spcBef>
                <a:spcPts val="600"/>
              </a:spcBef>
            </a:pPr>
            <a:r>
              <a:rPr lang="en-ZA" sz="2400" i="1" dirty="0" smtClean="0">
                <a:latin typeface="+mj-lt"/>
                <a:cs typeface="Times New Roman" panose="02020603050405020304" pitchFamily="18" charset="0"/>
              </a:rPr>
              <a:t>643 </a:t>
            </a:r>
            <a:r>
              <a:rPr lang="en-ZA" sz="2400" i="1" dirty="0" err="1" smtClean="0">
                <a:latin typeface="+mj-lt"/>
                <a:cs typeface="Times New Roman" panose="02020603050405020304" pitchFamily="18" charset="0"/>
              </a:rPr>
              <a:t>Leyds</a:t>
            </a:r>
            <a:r>
              <a:rPr lang="en-ZA" sz="2400" i="1" dirty="0" smtClean="0">
                <a:latin typeface="+mj-lt"/>
                <a:cs typeface="Times New Roman" panose="02020603050405020304" pitchFamily="18" charset="0"/>
              </a:rPr>
              <a:t> Street, </a:t>
            </a:r>
            <a:r>
              <a:rPr lang="en-ZA" sz="2400" i="1" dirty="0" err="1" smtClean="0">
                <a:latin typeface="+mj-lt"/>
                <a:cs typeface="Times New Roman" panose="02020603050405020304" pitchFamily="18" charset="0"/>
              </a:rPr>
              <a:t>Muckleneuk</a:t>
            </a:r>
            <a:r>
              <a:rPr lang="en-ZA" sz="2400" i="1" dirty="0" smtClean="0">
                <a:latin typeface="+mj-lt"/>
                <a:cs typeface="Times New Roman" panose="02020603050405020304" pitchFamily="18" charset="0"/>
              </a:rPr>
              <a:t>, Pretoria, 0002</a:t>
            </a:r>
          </a:p>
          <a:p>
            <a:pPr lvl="1" algn="ctr">
              <a:spcBef>
                <a:spcPts val="600"/>
              </a:spcBef>
            </a:pPr>
            <a:r>
              <a:rPr lang="en-ZA" sz="2400" i="1" dirty="0" smtClean="0">
                <a:latin typeface="+mj-lt"/>
                <a:cs typeface="Times New Roman" panose="02020603050405020304" pitchFamily="18" charset="0"/>
              </a:rPr>
              <a:t>Website: </a:t>
            </a:r>
            <a:r>
              <a:rPr lang="en-ZA" sz="2400" i="1" dirty="0" smtClean="0">
                <a:latin typeface="+mj-lt"/>
                <a:cs typeface="Times New Roman" panose="02020603050405020304" pitchFamily="18" charset="0"/>
                <a:hlinkClick r:id="rId5"/>
              </a:rPr>
              <a:t>http://www.sanparks.org</a:t>
            </a:r>
            <a:r>
              <a:rPr lang="en-ZA" sz="2400" i="1" dirty="0" smtClean="0">
                <a:latin typeface="+mj-lt"/>
                <a:cs typeface="Times New Roman" panose="02020603050405020304" pitchFamily="18" charset="0"/>
              </a:rPr>
              <a:t>	</a:t>
            </a:r>
          </a:p>
          <a:p>
            <a:pPr lvl="1">
              <a:spcBef>
                <a:spcPts val="600"/>
              </a:spcBef>
            </a:pPr>
            <a:endParaRPr lang="en-ZA" sz="2400" dirty="0" smtClean="0">
              <a:solidFill>
                <a:srgbClr val="006600"/>
              </a:solidFill>
              <a:latin typeface="+mj-lt"/>
            </a:endParaRPr>
          </a:p>
          <a:p>
            <a:pPr marL="1524000" lvl="2" indent="-609600">
              <a:spcBef>
                <a:spcPct val="20000"/>
              </a:spcBef>
              <a:buFont typeface="Wingdings" pitchFamily="2" charset="2"/>
              <a:buChar char="q"/>
            </a:pPr>
            <a:endParaRPr lang="en-GB" dirty="0" smtClean="0">
              <a:solidFill>
                <a:srgbClr val="006600"/>
              </a:solidFill>
            </a:endParaRPr>
          </a:p>
          <a:p>
            <a:r>
              <a:rPr lang="en-US" sz="2000" dirty="0" smtClean="0"/>
              <a:t>     </a:t>
            </a:r>
          </a:p>
        </p:txBody>
      </p:sp>
    </p:spTree>
    <p:extLst>
      <p:ext uri="{BB962C8B-B14F-4D97-AF65-F5344CB8AC3E}">
        <p14:creationId xmlns:p14="http://schemas.microsoft.com/office/powerpoint/2010/main" val="2519416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981075"/>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Brief Background of SANParks</a:t>
            </a:r>
            <a:endParaRPr lang="en-US" sz="2400" b="1" dirty="0">
              <a:solidFill>
                <a:srgbClr val="006600"/>
              </a:solidFill>
            </a:endParaRPr>
          </a:p>
        </p:txBody>
      </p:sp>
      <p:sp>
        <p:nvSpPr>
          <p:cNvPr id="4" name="Rectangle 3"/>
          <p:cNvSpPr>
            <a:spLocks noChangeArrowheads="1"/>
          </p:cNvSpPr>
          <p:nvPr/>
        </p:nvSpPr>
        <p:spPr bwMode="auto">
          <a:xfrm>
            <a:off x="0" y="1557338"/>
            <a:ext cx="9144000" cy="4895998"/>
          </a:xfrm>
          <a:prstGeom prst="rect">
            <a:avLst/>
          </a:prstGeom>
          <a:noFill/>
          <a:ln w="9525">
            <a:noFill/>
            <a:miter lim="800000"/>
            <a:headEnd/>
            <a:tailEnd/>
          </a:ln>
          <a:effectLst/>
        </p:spPr>
        <p:txBody>
          <a:bodyPr/>
          <a:lstStyle/>
          <a:p>
            <a:pPr marL="609600" indent="-609600">
              <a:spcBef>
                <a:spcPct val="20000"/>
              </a:spcBef>
              <a:buFont typeface="Wingdings" pitchFamily="2" charset="2"/>
              <a:buChar char="Ø"/>
            </a:pPr>
            <a:r>
              <a:rPr lang="en-GB" sz="2400" dirty="0" smtClean="0">
                <a:solidFill>
                  <a:srgbClr val="006600"/>
                </a:solidFill>
              </a:rPr>
              <a:t>Manages </a:t>
            </a:r>
            <a:r>
              <a:rPr lang="en-GB" sz="2400" dirty="0">
                <a:solidFill>
                  <a:srgbClr val="006600"/>
                </a:solidFill>
              </a:rPr>
              <a:t>a system of National Parks</a:t>
            </a:r>
          </a:p>
          <a:p>
            <a:pPr marL="1066800" lvl="1" indent="-609600">
              <a:spcBef>
                <a:spcPct val="20000"/>
              </a:spcBef>
              <a:buFont typeface="Arial" panose="020B0604020202020204" pitchFamily="34" charset="0"/>
              <a:buChar char="•"/>
            </a:pPr>
            <a:r>
              <a:rPr lang="en-GB" sz="2000" dirty="0" smtClean="0">
                <a:solidFill>
                  <a:srgbClr val="006600"/>
                </a:solidFill>
              </a:rPr>
              <a:t>19 </a:t>
            </a:r>
            <a:r>
              <a:rPr lang="en-GB" sz="2000" dirty="0">
                <a:solidFill>
                  <a:srgbClr val="006600"/>
                </a:solidFill>
              </a:rPr>
              <a:t>National Parks i.e. Kruger, TMNP, Addo, Kgalagadi </a:t>
            </a:r>
            <a:r>
              <a:rPr lang="en-GB" sz="2000" dirty="0" smtClean="0">
                <a:solidFill>
                  <a:srgbClr val="006600"/>
                </a:solidFill>
              </a:rPr>
              <a:t>etc.</a:t>
            </a:r>
            <a:endParaRPr lang="en-GB" sz="2000" dirty="0">
              <a:solidFill>
                <a:srgbClr val="006600"/>
              </a:solidFill>
            </a:endParaRPr>
          </a:p>
          <a:p>
            <a:pPr marL="1066800" lvl="1" indent="-609600">
              <a:spcBef>
                <a:spcPct val="20000"/>
              </a:spcBef>
              <a:buFont typeface="Arial" panose="020B0604020202020204" pitchFamily="34" charset="0"/>
              <a:buChar char="•"/>
            </a:pPr>
            <a:r>
              <a:rPr lang="en-GB" sz="2000" dirty="0">
                <a:solidFill>
                  <a:srgbClr val="006600"/>
                </a:solidFill>
              </a:rPr>
              <a:t>Over 4 million hectares of land, </a:t>
            </a:r>
            <a:r>
              <a:rPr lang="en-GB" sz="2000" dirty="0" smtClean="0">
                <a:solidFill>
                  <a:srgbClr val="006600"/>
                </a:solidFill>
              </a:rPr>
              <a:t>9 Biomes i.e. fynbos, nama karoo, savanna etc.</a:t>
            </a:r>
            <a:endParaRPr lang="en-GB" sz="2000" dirty="0">
              <a:solidFill>
                <a:srgbClr val="006600"/>
              </a:solidFill>
            </a:endParaRPr>
          </a:p>
          <a:p>
            <a:pPr marL="1066800" lvl="1" indent="-609600">
              <a:spcBef>
                <a:spcPct val="20000"/>
              </a:spcBef>
              <a:buFont typeface="Arial" panose="020B0604020202020204" pitchFamily="34" charset="0"/>
              <a:buChar char="•"/>
            </a:pPr>
            <a:r>
              <a:rPr lang="en-GB" sz="2000" dirty="0">
                <a:solidFill>
                  <a:srgbClr val="006600"/>
                </a:solidFill>
              </a:rPr>
              <a:t>Core Functions</a:t>
            </a:r>
            <a:r>
              <a:rPr lang="en-GB" sz="2000" dirty="0" smtClean="0">
                <a:solidFill>
                  <a:srgbClr val="006600"/>
                </a:solidFill>
              </a:rPr>
              <a:t>:</a:t>
            </a:r>
          </a:p>
          <a:p>
            <a:pPr marL="1066800" lvl="1" indent="-609600">
              <a:spcBef>
                <a:spcPct val="20000"/>
              </a:spcBef>
              <a:buFont typeface="Arial" panose="020B0604020202020204" pitchFamily="34" charset="0"/>
              <a:buChar char="•"/>
            </a:pPr>
            <a:endParaRPr lang="en-GB" sz="2000" dirty="0">
              <a:solidFill>
                <a:srgbClr val="006600"/>
              </a:solidFill>
            </a:endParaRPr>
          </a:p>
          <a:p>
            <a:pPr marL="1066800" lvl="1" indent="-609600">
              <a:spcBef>
                <a:spcPct val="20000"/>
              </a:spcBef>
              <a:buFont typeface="Arial" panose="020B0604020202020204" pitchFamily="34" charset="0"/>
              <a:buChar char="•"/>
            </a:pPr>
            <a:endParaRPr lang="en-GB" sz="2000" dirty="0" smtClean="0">
              <a:solidFill>
                <a:srgbClr val="006600"/>
              </a:solidFill>
            </a:endParaRPr>
          </a:p>
          <a:p>
            <a:pPr marL="1066800" lvl="1" indent="-609600">
              <a:spcBef>
                <a:spcPct val="20000"/>
              </a:spcBef>
              <a:buFont typeface="Arial" panose="020B0604020202020204" pitchFamily="34" charset="0"/>
              <a:buChar char="•"/>
            </a:pPr>
            <a:endParaRPr lang="en-GB" sz="2000" dirty="0">
              <a:solidFill>
                <a:srgbClr val="006600"/>
              </a:solidFill>
            </a:endParaRPr>
          </a:p>
          <a:p>
            <a:pPr marL="1066800" lvl="1" indent="-609600">
              <a:spcBef>
                <a:spcPct val="20000"/>
              </a:spcBef>
              <a:buFont typeface="Arial" panose="020B0604020202020204" pitchFamily="34" charset="0"/>
              <a:buChar char="•"/>
            </a:pPr>
            <a:endParaRPr lang="en-GB" sz="2000" dirty="0" smtClean="0">
              <a:solidFill>
                <a:srgbClr val="006600"/>
              </a:solidFill>
            </a:endParaRPr>
          </a:p>
          <a:p>
            <a:pPr marL="1066800" lvl="1" indent="-609600">
              <a:spcBef>
                <a:spcPct val="20000"/>
              </a:spcBef>
              <a:buFont typeface="Arial" panose="020B0604020202020204" pitchFamily="34" charset="0"/>
              <a:buChar char="•"/>
            </a:pPr>
            <a:endParaRPr lang="en-GB" sz="2000" dirty="0">
              <a:solidFill>
                <a:srgbClr val="006600"/>
              </a:solidFill>
            </a:endParaRPr>
          </a:p>
          <a:p>
            <a:pPr marL="1066800" lvl="1" indent="-609600">
              <a:spcBef>
                <a:spcPct val="20000"/>
              </a:spcBef>
              <a:buFont typeface="Arial" panose="020B0604020202020204" pitchFamily="34" charset="0"/>
              <a:buChar char="•"/>
            </a:pPr>
            <a:endParaRPr lang="en-GB" sz="2000" dirty="0" smtClean="0">
              <a:solidFill>
                <a:srgbClr val="006600"/>
              </a:solidFill>
            </a:endParaRPr>
          </a:p>
          <a:p>
            <a:pPr marL="1066800" lvl="1" indent="-609600">
              <a:spcBef>
                <a:spcPct val="20000"/>
              </a:spcBef>
              <a:buFont typeface="Arial" panose="020B0604020202020204" pitchFamily="34" charset="0"/>
              <a:buChar char="•"/>
            </a:pPr>
            <a:endParaRPr lang="en-GB" sz="2000" dirty="0">
              <a:solidFill>
                <a:srgbClr val="006600"/>
              </a:solidFill>
            </a:endParaRPr>
          </a:p>
          <a:p>
            <a:pPr marL="1066800" lvl="1" indent="-609600">
              <a:spcBef>
                <a:spcPct val="20000"/>
              </a:spcBef>
              <a:buFont typeface="Arial" panose="020B0604020202020204" pitchFamily="34" charset="0"/>
              <a:buChar char="•"/>
            </a:pPr>
            <a:endParaRPr lang="en-GB" sz="2000" dirty="0">
              <a:solidFill>
                <a:srgbClr val="006600"/>
              </a:solidFill>
            </a:endParaRPr>
          </a:p>
          <a:p>
            <a:pPr marL="609600" indent="-609600">
              <a:spcBef>
                <a:spcPct val="20000"/>
              </a:spcBef>
              <a:buFont typeface="Wingdings" pitchFamily="2" charset="2"/>
              <a:buChar char="Ø"/>
            </a:pPr>
            <a:endParaRPr lang="en-GB" sz="2400" dirty="0">
              <a:solidFill>
                <a:srgbClr val="006600"/>
              </a:solidFill>
            </a:endParaRPr>
          </a:p>
          <a:p>
            <a:pPr marL="609600" indent="-609600">
              <a:spcBef>
                <a:spcPct val="20000"/>
              </a:spcBef>
              <a:buFont typeface="Wingdings" pitchFamily="2" charset="2"/>
              <a:buChar char="Ø"/>
            </a:pPr>
            <a:endParaRPr lang="en-GB" sz="2400" dirty="0" smtClean="0">
              <a:solidFill>
                <a:srgbClr val="006600"/>
              </a:solidFill>
            </a:endParaRPr>
          </a:p>
          <a:p>
            <a:pPr>
              <a:spcBef>
                <a:spcPct val="20000"/>
              </a:spcBef>
            </a:pPr>
            <a:endParaRPr lang="en-GB" sz="2400" dirty="0">
              <a:solidFill>
                <a:srgbClr val="006600"/>
              </a:solidFill>
            </a:endParaRPr>
          </a:p>
          <a:p>
            <a:pPr lvl="1">
              <a:spcBef>
                <a:spcPct val="20000"/>
              </a:spcBef>
            </a:pPr>
            <a:endParaRPr lang="en-GB" sz="2000" dirty="0" smtClean="0">
              <a:solidFill>
                <a:srgbClr val="006600"/>
              </a:solidFill>
            </a:endParaRPr>
          </a:p>
          <a:p>
            <a:pPr marL="1066800" lvl="1" indent="-609600">
              <a:spcBef>
                <a:spcPct val="20000"/>
              </a:spcBef>
              <a:buFont typeface="Wingdings" panose="05000000000000000000" pitchFamily="2" charset="2"/>
              <a:buChar char="ü"/>
            </a:pPr>
            <a:endParaRPr lang="en-GB" dirty="0" smtClean="0">
              <a:solidFill>
                <a:srgbClr val="006600"/>
              </a:solidFill>
            </a:endParaRPr>
          </a:p>
          <a:p>
            <a:pPr marL="1066800" lvl="1" indent="-609600">
              <a:spcBef>
                <a:spcPct val="20000"/>
              </a:spcBef>
              <a:buFont typeface="Wingdings" pitchFamily="2" charset="2"/>
              <a:buChar char="Ø"/>
            </a:pPr>
            <a:endParaRPr lang="en-GB" sz="2400" dirty="0">
              <a:solidFill>
                <a:srgbClr val="006600"/>
              </a:solidFill>
            </a:endParaRPr>
          </a:p>
          <a:p>
            <a:pPr marL="2209800" lvl="4" indent="-381000">
              <a:lnSpc>
                <a:spcPct val="110000"/>
              </a:lnSpc>
              <a:spcBef>
                <a:spcPct val="20000"/>
              </a:spcBef>
            </a:pPr>
            <a:endParaRPr lang="en-US" sz="1400" i="1" dirty="0">
              <a:solidFill>
                <a:srgbClr val="006600"/>
              </a:solidFill>
            </a:endParaRPr>
          </a:p>
        </p:txBody>
      </p:sp>
      <p:grpSp>
        <p:nvGrpSpPr>
          <p:cNvPr id="2" name="Group 1"/>
          <p:cNvGrpSpPr/>
          <p:nvPr/>
        </p:nvGrpSpPr>
        <p:grpSpPr>
          <a:xfrm>
            <a:off x="3444731" y="3151714"/>
            <a:ext cx="4439637" cy="2820421"/>
            <a:chOff x="1979613" y="2420938"/>
            <a:chExt cx="4620143" cy="2600172"/>
          </a:xfrm>
        </p:grpSpPr>
        <p:sp>
          <p:nvSpPr>
            <p:cNvPr id="5" name="Rectangle 17"/>
            <p:cNvSpPr>
              <a:spLocks noChangeArrowheads="1"/>
            </p:cNvSpPr>
            <p:nvPr/>
          </p:nvSpPr>
          <p:spPr bwMode="gray">
            <a:xfrm>
              <a:off x="4210051" y="2420938"/>
              <a:ext cx="2386013" cy="1335087"/>
            </a:xfrm>
            <a:prstGeom prst="rect">
              <a:avLst/>
            </a:prstGeom>
            <a:solidFill>
              <a:srgbClr val="3399FF"/>
            </a:solidFill>
            <a:ln w="12700" cap="sq">
              <a:noFill/>
              <a:miter lim="800000"/>
              <a:headEnd/>
              <a:tailEnd/>
            </a:ln>
          </p:spPr>
          <p:txBody>
            <a:bodyPr wrap="none" anchor="ctr"/>
            <a:lstStyle/>
            <a:p>
              <a:endParaRPr lang="en-US" dirty="0"/>
            </a:p>
          </p:txBody>
        </p:sp>
        <p:sp>
          <p:nvSpPr>
            <p:cNvPr id="6" name="Rectangle 19"/>
            <p:cNvSpPr>
              <a:spLocks noChangeArrowheads="1"/>
            </p:cNvSpPr>
            <p:nvPr/>
          </p:nvSpPr>
          <p:spPr bwMode="gray">
            <a:xfrm>
              <a:off x="1991243" y="3759048"/>
              <a:ext cx="4608513" cy="1262062"/>
            </a:xfrm>
            <a:prstGeom prst="rect">
              <a:avLst/>
            </a:prstGeom>
            <a:solidFill>
              <a:srgbClr val="66FF33"/>
            </a:solidFill>
            <a:ln w="12700" cap="sq">
              <a:noFill/>
              <a:miter lim="800000"/>
              <a:headEnd/>
              <a:tailEnd/>
            </a:ln>
          </p:spPr>
          <p:txBody>
            <a:bodyPr wrap="none" anchor="ctr"/>
            <a:lstStyle/>
            <a:p>
              <a:endParaRPr lang="en-US" dirty="0"/>
            </a:p>
          </p:txBody>
        </p:sp>
        <p:sp>
          <p:nvSpPr>
            <p:cNvPr id="7" name="Text Box 20"/>
            <p:cNvSpPr txBox="1">
              <a:spLocks noChangeArrowheads="1"/>
            </p:cNvSpPr>
            <p:nvPr/>
          </p:nvSpPr>
          <p:spPr bwMode="gray">
            <a:xfrm>
              <a:off x="2430463" y="4292600"/>
              <a:ext cx="3617913" cy="427037"/>
            </a:xfrm>
            <a:prstGeom prst="rect">
              <a:avLst/>
            </a:prstGeom>
            <a:noFill/>
            <a:ln w="38100">
              <a:noFill/>
              <a:miter lim="800000"/>
              <a:headEnd/>
              <a:tailEnd/>
            </a:ln>
            <a:effectLst/>
          </p:spPr>
          <p:txBody>
            <a:bodyPr>
              <a:spAutoFit/>
            </a:bodyPr>
            <a:lstStyle/>
            <a:p>
              <a:pPr algn="ctr">
                <a:spcBef>
                  <a:spcPct val="50000"/>
                </a:spcBef>
                <a:defRPr/>
              </a:pPr>
              <a:r>
                <a:rPr lang="en-GB" sz="2200" b="1" i="1" dirty="0">
                  <a:solidFill>
                    <a:schemeClr val="bg1"/>
                  </a:solidFill>
                  <a:effectLst>
                    <a:outerShdw blurRad="38100" dist="38100" dir="2700000" algn="tl">
                      <a:srgbClr val="C0C0C0"/>
                    </a:outerShdw>
                  </a:effectLst>
                  <a:cs typeface="Arial" charset="0"/>
                </a:rPr>
                <a:t>Conservation</a:t>
              </a:r>
            </a:p>
          </p:txBody>
        </p:sp>
        <p:sp>
          <p:nvSpPr>
            <p:cNvPr id="8" name="Text Box 21"/>
            <p:cNvSpPr txBox="1">
              <a:spLocks noChangeArrowheads="1"/>
            </p:cNvSpPr>
            <p:nvPr/>
          </p:nvSpPr>
          <p:spPr bwMode="gray">
            <a:xfrm>
              <a:off x="4291013" y="2671763"/>
              <a:ext cx="2187575" cy="396875"/>
            </a:xfrm>
            <a:prstGeom prst="rect">
              <a:avLst/>
            </a:prstGeom>
            <a:noFill/>
            <a:ln w="38100">
              <a:noFill/>
              <a:miter lim="800000"/>
              <a:headEnd/>
              <a:tailEnd/>
            </a:ln>
            <a:effectLst/>
          </p:spPr>
          <p:txBody>
            <a:bodyPr>
              <a:spAutoFit/>
            </a:bodyPr>
            <a:lstStyle/>
            <a:p>
              <a:pPr algn="ctr">
                <a:spcBef>
                  <a:spcPct val="50000"/>
                </a:spcBef>
                <a:defRPr/>
              </a:pPr>
              <a:r>
                <a:rPr lang="en-GB" sz="2000" b="1" i="1" dirty="0">
                  <a:solidFill>
                    <a:schemeClr val="bg1"/>
                  </a:solidFill>
                  <a:effectLst>
                    <a:outerShdw blurRad="38100" dist="38100" dir="2700000" algn="tl">
                      <a:srgbClr val="C0C0C0"/>
                    </a:outerShdw>
                  </a:effectLst>
                  <a:cs typeface="Arial" charset="0"/>
                </a:rPr>
                <a:t>Tourism</a:t>
              </a:r>
            </a:p>
          </p:txBody>
        </p:sp>
        <p:sp>
          <p:nvSpPr>
            <p:cNvPr id="9" name="Rectangle 23"/>
            <p:cNvSpPr>
              <a:spLocks noChangeArrowheads="1"/>
            </p:cNvSpPr>
            <p:nvPr/>
          </p:nvSpPr>
          <p:spPr bwMode="gray">
            <a:xfrm>
              <a:off x="1987551" y="2420938"/>
              <a:ext cx="2232025" cy="1335087"/>
            </a:xfrm>
            <a:prstGeom prst="rect">
              <a:avLst/>
            </a:prstGeom>
            <a:solidFill>
              <a:srgbClr val="FFFF99"/>
            </a:solidFill>
            <a:ln w="12700" cap="sq">
              <a:noFill/>
              <a:miter lim="800000"/>
              <a:headEnd/>
              <a:tailEnd/>
            </a:ln>
          </p:spPr>
          <p:txBody>
            <a:bodyPr wrap="none" anchor="ctr"/>
            <a:lstStyle/>
            <a:p>
              <a:endParaRPr lang="en-US" dirty="0"/>
            </a:p>
          </p:txBody>
        </p:sp>
        <p:sp>
          <p:nvSpPr>
            <p:cNvPr id="10" name="Text Box 24"/>
            <p:cNvSpPr txBox="1">
              <a:spLocks noChangeArrowheads="1"/>
            </p:cNvSpPr>
            <p:nvPr/>
          </p:nvSpPr>
          <p:spPr bwMode="gray">
            <a:xfrm>
              <a:off x="1979613" y="2603500"/>
              <a:ext cx="2209800" cy="701675"/>
            </a:xfrm>
            <a:prstGeom prst="rect">
              <a:avLst/>
            </a:prstGeom>
            <a:noFill/>
            <a:ln w="38100">
              <a:noFill/>
              <a:miter lim="800000"/>
              <a:headEnd/>
              <a:tailEnd/>
            </a:ln>
            <a:effectLst/>
          </p:spPr>
          <p:txBody>
            <a:bodyPr>
              <a:spAutoFit/>
            </a:bodyPr>
            <a:lstStyle/>
            <a:p>
              <a:pPr algn="ctr">
                <a:spcBef>
                  <a:spcPct val="50000"/>
                </a:spcBef>
                <a:defRPr/>
              </a:pPr>
              <a:r>
                <a:rPr lang="en-GB" sz="2000" b="1" i="1" dirty="0">
                  <a:solidFill>
                    <a:srgbClr val="000099"/>
                  </a:solidFill>
                  <a:effectLst>
                    <a:outerShdw blurRad="38100" dist="38100" dir="2700000" algn="tl">
                      <a:srgbClr val="C0C0C0"/>
                    </a:outerShdw>
                  </a:effectLst>
                  <a:cs typeface="Arial" charset="0"/>
                </a:rPr>
                <a:t>Constituency building</a:t>
              </a:r>
            </a:p>
          </p:txBody>
        </p:sp>
      </p:grpSp>
    </p:spTree>
    <p:extLst>
      <p:ext uri="{BB962C8B-B14F-4D97-AF65-F5344CB8AC3E}">
        <p14:creationId xmlns:p14="http://schemas.microsoft.com/office/powerpoint/2010/main" val="107335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981075"/>
            <a:ext cx="8229600" cy="576263"/>
          </a:xfrm>
          <a:prstGeom prst="rect">
            <a:avLst/>
          </a:prstGeom>
          <a:noFill/>
          <a:ln w="9525">
            <a:noFill/>
            <a:miter lim="800000"/>
            <a:headEnd/>
            <a:tailEnd/>
          </a:ln>
          <a:effectLst/>
        </p:spPr>
        <p:txBody>
          <a:bodyPr anchor="ctr"/>
          <a:lstStyle/>
          <a:p>
            <a:r>
              <a:rPr lang="en-US" sz="3200" b="1" dirty="0" smtClean="0">
                <a:solidFill>
                  <a:srgbClr val="006600"/>
                </a:solidFill>
              </a:rPr>
              <a:t> SANParks Market</a:t>
            </a:r>
          </a:p>
        </p:txBody>
      </p:sp>
      <p:sp>
        <p:nvSpPr>
          <p:cNvPr id="3" name="Rectangle 1"/>
          <p:cNvSpPr>
            <a:spLocks noChangeArrowheads="1"/>
          </p:cNvSpPr>
          <p:nvPr/>
        </p:nvSpPr>
        <p:spPr bwMode="auto">
          <a:xfrm>
            <a:off x="2368550"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1628775"/>
            <a:ext cx="9144000" cy="4968875"/>
          </a:xfrm>
          <a:prstGeom prst="rect">
            <a:avLst/>
          </a:prstGeom>
          <a:noFill/>
          <a:ln w="9525">
            <a:noFill/>
            <a:miter lim="800000"/>
            <a:headEnd/>
            <a:tailEnd/>
          </a:ln>
          <a:effectLst/>
        </p:spPr>
        <p:txBody>
          <a:bodyPr/>
          <a:lstStyle/>
          <a:p>
            <a:pPr marL="609600" indent="-609600">
              <a:spcBef>
                <a:spcPct val="20000"/>
              </a:spcBef>
              <a:buFont typeface="Wingdings" pitchFamily="2" charset="2"/>
              <a:buChar char="Ø"/>
            </a:pPr>
            <a:r>
              <a:rPr lang="en-GB" sz="2400" dirty="0">
                <a:solidFill>
                  <a:srgbClr val="006600"/>
                </a:solidFill>
              </a:rPr>
              <a:t>Visitation </a:t>
            </a:r>
            <a:r>
              <a:rPr lang="en-GB" sz="2400" dirty="0" smtClean="0">
                <a:solidFill>
                  <a:srgbClr val="006600"/>
                </a:solidFill>
              </a:rPr>
              <a:t>Breakdown </a:t>
            </a:r>
            <a:r>
              <a:rPr lang="en-GB" sz="2400" dirty="0">
                <a:solidFill>
                  <a:srgbClr val="006600"/>
                </a:solidFill>
              </a:rPr>
              <a:t>– Total 6</a:t>
            </a:r>
            <a:r>
              <a:rPr lang="en-GB" sz="2400" dirty="0" smtClean="0">
                <a:solidFill>
                  <a:srgbClr val="006600"/>
                </a:solidFill>
              </a:rPr>
              <a:t> </a:t>
            </a:r>
            <a:r>
              <a:rPr lang="en-GB" sz="2400" dirty="0">
                <a:solidFill>
                  <a:srgbClr val="006600"/>
                </a:solidFill>
              </a:rPr>
              <a:t>million</a:t>
            </a:r>
          </a:p>
          <a:p>
            <a:pPr marL="990600" lvl="1" indent="-533400">
              <a:spcBef>
                <a:spcPct val="20000"/>
              </a:spcBef>
              <a:buFont typeface="Wingdings" pitchFamily="2" charset="2"/>
              <a:buChar char="ü"/>
            </a:pPr>
            <a:r>
              <a:rPr lang="en-GB" sz="2000" dirty="0">
                <a:solidFill>
                  <a:srgbClr val="006600"/>
                </a:solidFill>
              </a:rPr>
              <a:t>South African </a:t>
            </a:r>
            <a:r>
              <a:rPr lang="en-GB" sz="2000" dirty="0" smtClean="0">
                <a:solidFill>
                  <a:srgbClr val="006600"/>
                </a:solidFill>
              </a:rPr>
              <a:t>76.9%;</a:t>
            </a:r>
            <a:endParaRPr lang="en-GB" sz="2000" dirty="0">
              <a:solidFill>
                <a:srgbClr val="006600"/>
              </a:solidFill>
            </a:endParaRPr>
          </a:p>
          <a:p>
            <a:pPr marL="1371600" lvl="2" indent="-457200">
              <a:lnSpc>
                <a:spcPct val="135000"/>
              </a:lnSpc>
              <a:spcBef>
                <a:spcPct val="20000"/>
              </a:spcBef>
              <a:buFont typeface="Wingdings" pitchFamily="2" charset="2"/>
              <a:buChar char="q"/>
            </a:pPr>
            <a:r>
              <a:rPr lang="en-GB" dirty="0">
                <a:solidFill>
                  <a:srgbClr val="006600"/>
                </a:solidFill>
              </a:rPr>
              <a:t>Black Visitors </a:t>
            </a:r>
            <a:r>
              <a:rPr lang="en-GB" dirty="0" smtClean="0">
                <a:solidFill>
                  <a:srgbClr val="006600"/>
                </a:solidFill>
              </a:rPr>
              <a:t>24.94%</a:t>
            </a:r>
            <a:endParaRPr lang="en-GB" dirty="0">
              <a:solidFill>
                <a:srgbClr val="006600"/>
              </a:solidFill>
            </a:endParaRPr>
          </a:p>
          <a:p>
            <a:pPr marL="990600" lvl="1" indent="-533400">
              <a:lnSpc>
                <a:spcPct val="135000"/>
              </a:lnSpc>
              <a:spcBef>
                <a:spcPct val="20000"/>
              </a:spcBef>
              <a:buFont typeface="Wingdings" pitchFamily="2" charset="2"/>
              <a:buChar char="ü"/>
            </a:pPr>
            <a:r>
              <a:rPr lang="en-GB" sz="2000" dirty="0">
                <a:solidFill>
                  <a:srgbClr val="006600"/>
                </a:solidFill>
              </a:rPr>
              <a:t>Foreign Visitors </a:t>
            </a:r>
            <a:r>
              <a:rPr lang="en-GB" sz="2000" dirty="0" smtClean="0">
                <a:solidFill>
                  <a:srgbClr val="006600"/>
                </a:solidFill>
              </a:rPr>
              <a:t>23.1%</a:t>
            </a:r>
            <a:endParaRPr lang="en-GB" sz="2000" dirty="0">
              <a:solidFill>
                <a:srgbClr val="006600"/>
              </a:solidFill>
            </a:endParaRPr>
          </a:p>
          <a:p>
            <a:pPr marL="1371600" lvl="2" indent="-457200">
              <a:spcBef>
                <a:spcPct val="20000"/>
              </a:spcBef>
              <a:buFont typeface="Wingdings" pitchFamily="2" charset="2"/>
              <a:buChar char="q"/>
            </a:pPr>
            <a:r>
              <a:rPr lang="en-GB" dirty="0">
                <a:solidFill>
                  <a:srgbClr val="006600"/>
                </a:solidFill>
              </a:rPr>
              <a:t>Germany </a:t>
            </a:r>
            <a:r>
              <a:rPr lang="en-GB" dirty="0" smtClean="0">
                <a:solidFill>
                  <a:srgbClr val="006600"/>
                </a:solidFill>
              </a:rPr>
              <a:t>30.9%</a:t>
            </a:r>
            <a:endParaRPr lang="en-GB" dirty="0">
              <a:solidFill>
                <a:srgbClr val="006600"/>
              </a:solidFill>
            </a:endParaRPr>
          </a:p>
          <a:p>
            <a:pPr marL="1371600" lvl="2" indent="-457200">
              <a:spcBef>
                <a:spcPct val="20000"/>
              </a:spcBef>
              <a:buFont typeface="Wingdings" pitchFamily="2" charset="2"/>
              <a:buChar char="q"/>
            </a:pPr>
            <a:r>
              <a:rPr lang="en-GB" dirty="0">
                <a:solidFill>
                  <a:srgbClr val="006600"/>
                </a:solidFill>
              </a:rPr>
              <a:t>United Kingdom </a:t>
            </a:r>
            <a:r>
              <a:rPr lang="en-GB" dirty="0" smtClean="0">
                <a:solidFill>
                  <a:srgbClr val="006600"/>
                </a:solidFill>
              </a:rPr>
              <a:t>9.76%</a:t>
            </a:r>
          </a:p>
          <a:p>
            <a:pPr marL="1371600" lvl="2" indent="-457200">
              <a:spcBef>
                <a:spcPct val="20000"/>
              </a:spcBef>
              <a:buFont typeface="Wingdings" pitchFamily="2" charset="2"/>
              <a:buChar char="q"/>
            </a:pPr>
            <a:r>
              <a:rPr lang="en-GB" dirty="0" smtClean="0">
                <a:solidFill>
                  <a:srgbClr val="006600"/>
                </a:solidFill>
              </a:rPr>
              <a:t>France 7.82%</a:t>
            </a:r>
          </a:p>
          <a:p>
            <a:pPr marL="1371600" lvl="2" indent="-457200">
              <a:spcBef>
                <a:spcPct val="20000"/>
              </a:spcBef>
              <a:buFont typeface="Wingdings" pitchFamily="2" charset="2"/>
              <a:buChar char="q"/>
            </a:pPr>
            <a:r>
              <a:rPr lang="en-GB" dirty="0" smtClean="0">
                <a:solidFill>
                  <a:srgbClr val="006600"/>
                </a:solidFill>
              </a:rPr>
              <a:t>USA 9.18%</a:t>
            </a:r>
            <a:endParaRPr lang="en-GB" dirty="0">
              <a:solidFill>
                <a:srgbClr val="006600"/>
              </a:solidFill>
            </a:endParaRPr>
          </a:p>
          <a:p>
            <a:pPr marL="1371600" lvl="2" indent="-457200">
              <a:spcBef>
                <a:spcPct val="20000"/>
              </a:spcBef>
              <a:buFont typeface="Wingdings" pitchFamily="2" charset="2"/>
              <a:buChar char="q"/>
            </a:pPr>
            <a:r>
              <a:rPr lang="en-GB" dirty="0" smtClean="0">
                <a:solidFill>
                  <a:srgbClr val="006600"/>
                </a:solidFill>
              </a:rPr>
              <a:t>Netherlands 6.21%</a:t>
            </a:r>
            <a:endParaRPr lang="en-GB" dirty="0">
              <a:solidFill>
                <a:srgbClr val="006600"/>
              </a:solidFill>
            </a:endParaRPr>
          </a:p>
          <a:p>
            <a:pPr marL="609600" indent="-609600">
              <a:lnSpc>
                <a:spcPct val="135000"/>
              </a:lnSpc>
              <a:spcBef>
                <a:spcPct val="20000"/>
              </a:spcBef>
              <a:buFont typeface="Wingdings" pitchFamily="2" charset="2"/>
              <a:buChar char="Ø"/>
            </a:pPr>
            <a:r>
              <a:rPr lang="en-US" sz="2000" dirty="0" smtClean="0">
                <a:solidFill>
                  <a:srgbClr val="006600"/>
                </a:solidFill>
              </a:rPr>
              <a:t>Accommodation </a:t>
            </a:r>
            <a:r>
              <a:rPr lang="en-US" sz="2000" dirty="0">
                <a:solidFill>
                  <a:srgbClr val="006600"/>
                </a:solidFill>
              </a:rPr>
              <a:t>Occupancy Rates</a:t>
            </a:r>
          </a:p>
          <a:p>
            <a:pPr marL="990600" lvl="1" indent="-533400">
              <a:spcBef>
                <a:spcPct val="20000"/>
              </a:spcBef>
              <a:buFont typeface="Wingdings" pitchFamily="2" charset="2"/>
              <a:buChar char="ü"/>
            </a:pPr>
            <a:r>
              <a:rPr lang="en-US" dirty="0">
                <a:solidFill>
                  <a:srgbClr val="006600"/>
                </a:solidFill>
              </a:rPr>
              <a:t>SANParks </a:t>
            </a:r>
            <a:r>
              <a:rPr lang="en-US" dirty="0" smtClean="0">
                <a:solidFill>
                  <a:srgbClr val="006600"/>
                </a:solidFill>
              </a:rPr>
              <a:t>Accommodation 76.4% </a:t>
            </a:r>
            <a:endParaRPr lang="en-US" dirty="0">
              <a:solidFill>
                <a:srgbClr val="006600"/>
              </a:solidFill>
            </a:endParaRPr>
          </a:p>
          <a:p>
            <a:pPr marL="990600" lvl="1" indent="-533400">
              <a:spcBef>
                <a:spcPct val="20000"/>
              </a:spcBef>
              <a:buFont typeface="Wingdings" pitchFamily="2" charset="2"/>
              <a:buChar char="ü"/>
            </a:pPr>
            <a:r>
              <a:rPr lang="en-US" dirty="0" smtClean="0">
                <a:solidFill>
                  <a:srgbClr val="006600"/>
                </a:solidFill>
              </a:rPr>
              <a:t>SANParks Campsites 53.2%</a:t>
            </a:r>
            <a:endParaRPr lang="en-US" dirty="0">
              <a:solidFill>
                <a:srgbClr val="006600"/>
              </a:solidFill>
            </a:endParaRPr>
          </a:p>
          <a:p>
            <a:pPr marL="990600" lvl="1" indent="-533400">
              <a:spcBef>
                <a:spcPct val="20000"/>
              </a:spcBef>
              <a:buFontTx/>
              <a:buChar char="–"/>
            </a:pPr>
            <a:endParaRPr lang="en-US" dirty="0"/>
          </a:p>
        </p:txBody>
      </p:sp>
    </p:spTree>
    <p:extLst>
      <p:ext uri="{BB962C8B-B14F-4D97-AF65-F5344CB8AC3E}">
        <p14:creationId xmlns:p14="http://schemas.microsoft.com/office/powerpoint/2010/main" val="405886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1053083"/>
            <a:ext cx="7092280" cy="935757"/>
          </a:xfrm>
          <a:prstGeom prst="rect">
            <a:avLst/>
          </a:prstGeom>
          <a:noFill/>
          <a:ln w="9525">
            <a:noFill/>
            <a:miter lim="800000"/>
            <a:headEnd/>
            <a:tailEnd/>
          </a:ln>
          <a:effectLst/>
        </p:spPr>
        <p:txBody>
          <a:bodyPr anchor="ctr"/>
          <a:lstStyle/>
          <a:p>
            <a:pPr algn="ctr"/>
            <a:r>
              <a:rPr lang="en-US" sz="3200" b="1" dirty="0" smtClean="0">
                <a:solidFill>
                  <a:srgbClr val="006600"/>
                </a:solidFill>
              </a:rPr>
              <a:t> Self-catering in parks</a:t>
            </a:r>
            <a:endParaRPr lang="en-US" sz="2400" b="1" dirty="0">
              <a:solidFill>
                <a:srgbClr val="0066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88840"/>
            <a:ext cx="2901816" cy="19442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1" y="4013767"/>
            <a:ext cx="2901816" cy="177688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571" y="1988840"/>
            <a:ext cx="2920888" cy="194421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6570" y="4013768"/>
            <a:ext cx="2904889" cy="179149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2661" y="4035789"/>
            <a:ext cx="2599266" cy="173284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8693" y="1988840"/>
            <a:ext cx="2592288" cy="1944216"/>
          </a:xfrm>
          <a:prstGeom prst="rect">
            <a:avLst/>
          </a:prstGeom>
        </p:spPr>
      </p:pic>
      <p:pic>
        <p:nvPicPr>
          <p:cNvPr id="1026" name="Picture 2" descr="Image result for camping in krug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8694" y="4013768"/>
            <a:ext cx="2603234" cy="175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60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1053083"/>
            <a:ext cx="7092280" cy="935757"/>
          </a:xfrm>
          <a:prstGeom prst="rect">
            <a:avLst/>
          </a:prstGeom>
          <a:noFill/>
          <a:ln w="9525">
            <a:noFill/>
            <a:miter lim="800000"/>
            <a:headEnd/>
            <a:tailEnd/>
          </a:ln>
          <a:effectLst/>
        </p:spPr>
        <p:txBody>
          <a:bodyPr anchor="ctr"/>
          <a:lstStyle/>
          <a:p>
            <a:pPr algn="ctr"/>
            <a:r>
              <a:rPr lang="en-US" sz="3200" b="1" dirty="0" smtClean="0">
                <a:solidFill>
                  <a:srgbClr val="006600"/>
                </a:solidFill>
              </a:rPr>
              <a:t> Self-catering in parks</a:t>
            </a:r>
            <a:endParaRPr lang="en-US" sz="2400" b="1" dirty="0">
              <a:solidFill>
                <a:srgbClr val="0066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88840"/>
            <a:ext cx="2901816" cy="19442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1" y="4013767"/>
            <a:ext cx="2901816" cy="177688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571" y="1988840"/>
            <a:ext cx="2920888" cy="194421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6570" y="4013768"/>
            <a:ext cx="2904889" cy="179149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2661" y="4035789"/>
            <a:ext cx="2599266" cy="173284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8693" y="1988840"/>
            <a:ext cx="2592288" cy="1944216"/>
          </a:xfrm>
          <a:prstGeom prst="rect">
            <a:avLst/>
          </a:prstGeom>
        </p:spPr>
      </p:pic>
      <p:pic>
        <p:nvPicPr>
          <p:cNvPr id="1026" name="Picture 2" descr="Image result for camping in krug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8694" y="4013768"/>
            <a:ext cx="2603234" cy="17548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353637" y="4350175"/>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Building</a:t>
            </a:r>
            <a:endParaRPr lang="en-US" i="1" dirty="0"/>
          </a:p>
        </p:txBody>
      </p:sp>
      <p:sp>
        <p:nvSpPr>
          <p:cNvPr id="12" name="Rectangle 11"/>
          <p:cNvSpPr>
            <a:spLocks noChangeArrowheads="1"/>
          </p:cNvSpPr>
          <p:nvPr/>
        </p:nvSpPr>
        <p:spPr bwMode="auto">
          <a:xfrm>
            <a:off x="545142" y="2081577"/>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Maintenance</a:t>
            </a:r>
            <a:endParaRPr lang="en-US" i="1" dirty="0"/>
          </a:p>
        </p:txBody>
      </p:sp>
      <p:sp>
        <p:nvSpPr>
          <p:cNvPr id="15" name="Rectangle 14"/>
          <p:cNvSpPr>
            <a:spLocks noChangeArrowheads="1"/>
          </p:cNvSpPr>
          <p:nvPr/>
        </p:nvSpPr>
        <p:spPr bwMode="auto">
          <a:xfrm>
            <a:off x="334205" y="319495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Cleaning</a:t>
            </a:r>
            <a:endParaRPr lang="en-US" i="1" dirty="0"/>
          </a:p>
        </p:txBody>
      </p:sp>
    </p:spTree>
    <p:extLst>
      <p:ext uri="{BB962C8B-B14F-4D97-AF65-F5344CB8AC3E}">
        <p14:creationId xmlns:p14="http://schemas.microsoft.com/office/powerpoint/2010/main" val="334772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1053083"/>
            <a:ext cx="7092280" cy="935757"/>
          </a:xfrm>
          <a:prstGeom prst="rect">
            <a:avLst/>
          </a:prstGeom>
          <a:noFill/>
          <a:ln w="9525">
            <a:noFill/>
            <a:miter lim="800000"/>
            <a:headEnd/>
            <a:tailEnd/>
          </a:ln>
          <a:effectLst/>
        </p:spPr>
        <p:txBody>
          <a:bodyPr anchor="ctr"/>
          <a:lstStyle/>
          <a:p>
            <a:pPr algn="ctr"/>
            <a:r>
              <a:rPr lang="en-US" sz="3200" b="1" dirty="0" smtClean="0">
                <a:solidFill>
                  <a:srgbClr val="006600"/>
                </a:solidFill>
              </a:rPr>
              <a:t> Self-catering in parks</a:t>
            </a:r>
            <a:endParaRPr lang="en-US" sz="2400" b="1" dirty="0">
              <a:solidFill>
                <a:srgbClr val="0066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88840"/>
            <a:ext cx="2901816" cy="19442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1" y="4013767"/>
            <a:ext cx="2901816" cy="177688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571" y="1988840"/>
            <a:ext cx="2920888" cy="194421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6570" y="4013768"/>
            <a:ext cx="2904889" cy="179149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2661" y="4035789"/>
            <a:ext cx="2599266" cy="173284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8693" y="1988840"/>
            <a:ext cx="2592288" cy="1944216"/>
          </a:xfrm>
          <a:prstGeom prst="rect">
            <a:avLst/>
          </a:prstGeom>
        </p:spPr>
      </p:pic>
      <p:pic>
        <p:nvPicPr>
          <p:cNvPr id="1026" name="Picture 2" descr="Image result for camping in krug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8694" y="4013768"/>
            <a:ext cx="2603234" cy="17548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3842278" y="3667294"/>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Thatching</a:t>
            </a:r>
            <a:endParaRPr lang="en-US" i="1" dirty="0"/>
          </a:p>
        </p:txBody>
      </p:sp>
      <p:sp>
        <p:nvSpPr>
          <p:cNvPr id="11" name="Rectangle 10"/>
          <p:cNvSpPr>
            <a:spLocks noChangeArrowheads="1"/>
          </p:cNvSpPr>
          <p:nvPr/>
        </p:nvSpPr>
        <p:spPr bwMode="auto">
          <a:xfrm>
            <a:off x="353637" y="4350175"/>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Building</a:t>
            </a:r>
            <a:endParaRPr lang="en-US" i="1" dirty="0"/>
          </a:p>
        </p:txBody>
      </p:sp>
      <p:sp>
        <p:nvSpPr>
          <p:cNvPr id="12" name="Rectangle 11"/>
          <p:cNvSpPr>
            <a:spLocks noChangeArrowheads="1"/>
          </p:cNvSpPr>
          <p:nvPr/>
        </p:nvSpPr>
        <p:spPr bwMode="auto">
          <a:xfrm>
            <a:off x="545142" y="2081577"/>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Maintenance</a:t>
            </a:r>
            <a:endParaRPr lang="en-US" i="1" dirty="0"/>
          </a:p>
        </p:txBody>
      </p:sp>
      <p:sp>
        <p:nvSpPr>
          <p:cNvPr id="13" name="Rectangle 12"/>
          <p:cNvSpPr>
            <a:spLocks noChangeArrowheads="1"/>
          </p:cNvSpPr>
          <p:nvPr/>
        </p:nvSpPr>
        <p:spPr bwMode="auto">
          <a:xfrm>
            <a:off x="3936416" y="482303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Gardening</a:t>
            </a:r>
            <a:endParaRPr lang="en-US" i="1" dirty="0"/>
          </a:p>
        </p:txBody>
      </p:sp>
      <p:sp>
        <p:nvSpPr>
          <p:cNvPr id="14" name="Rectangle 13"/>
          <p:cNvSpPr>
            <a:spLocks noChangeArrowheads="1"/>
          </p:cNvSpPr>
          <p:nvPr/>
        </p:nvSpPr>
        <p:spPr bwMode="auto">
          <a:xfrm>
            <a:off x="3939512" y="259723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Pest control</a:t>
            </a:r>
            <a:endParaRPr lang="en-US" i="1" dirty="0"/>
          </a:p>
        </p:txBody>
      </p:sp>
      <p:sp>
        <p:nvSpPr>
          <p:cNvPr id="15" name="Rectangle 14"/>
          <p:cNvSpPr>
            <a:spLocks noChangeArrowheads="1"/>
          </p:cNvSpPr>
          <p:nvPr/>
        </p:nvSpPr>
        <p:spPr bwMode="auto">
          <a:xfrm>
            <a:off x="334205" y="319495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Cleaning</a:t>
            </a:r>
            <a:endParaRPr lang="en-US" i="1" dirty="0"/>
          </a:p>
        </p:txBody>
      </p:sp>
    </p:spTree>
    <p:extLst>
      <p:ext uri="{BB962C8B-B14F-4D97-AF65-F5344CB8AC3E}">
        <p14:creationId xmlns:p14="http://schemas.microsoft.com/office/powerpoint/2010/main" val="145957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1053083"/>
            <a:ext cx="7092280" cy="935757"/>
          </a:xfrm>
          <a:prstGeom prst="rect">
            <a:avLst/>
          </a:prstGeom>
          <a:noFill/>
          <a:ln w="9525">
            <a:noFill/>
            <a:miter lim="800000"/>
            <a:headEnd/>
            <a:tailEnd/>
          </a:ln>
          <a:effectLst/>
        </p:spPr>
        <p:txBody>
          <a:bodyPr anchor="ctr"/>
          <a:lstStyle/>
          <a:p>
            <a:pPr algn="ctr"/>
            <a:r>
              <a:rPr lang="en-US" sz="3200" b="1" dirty="0" smtClean="0">
                <a:solidFill>
                  <a:srgbClr val="006600"/>
                </a:solidFill>
              </a:rPr>
              <a:t> Commercialisation as a Conservation Strategy - Objectives</a:t>
            </a:r>
            <a:endParaRPr lang="en-US" sz="2400" b="1" dirty="0">
              <a:solidFill>
                <a:srgbClr val="006600"/>
              </a:solidFill>
            </a:endParaRPr>
          </a:p>
        </p:txBody>
      </p:sp>
      <p:sp>
        <p:nvSpPr>
          <p:cNvPr id="4" name="Rectangle 3"/>
          <p:cNvSpPr>
            <a:spLocks noChangeArrowheads="1"/>
          </p:cNvSpPr>
          <p:nvPr/>
        </p:nvSpPr>
        <p:spPr bwMode="auto">
          <a:xfrm>
            <a:off x="0" y="2204864"/>
            <a:ext cx="9144000" cy="4248472"/>
          </a:xfrm>
          <a:prstGeom prst="rect">
            <a:avLst/>
          </a:prstGeom>
          <a:noFill/>
          <a:ln w="9525">
            <a:noFill/>
            <a:miter lim="800000"/>
            <a:headEnd/>
            <a:tailEnd/>
          </a:ln>
          <a:effectLst/>
        </p:spPr>
        <p:txBody>
          <a:bodyPr/>
          <a:lstStyle/>
          <a:p>
            <a:pPr marL="609600" indent="-609600">
              <a:spcBef>
                <a:spcPct val="20000"/>
              </a:spcBef>
              <a:buFont typeface="Wingdings" panose="05000000000000000000" pitchFamily="2" charset="2"/>
              <a:buChar char="Ø"/>
            </a:pPr>
            <a:r>
              <a:rPr lang="en-GB" sz="2400" dirty="0" smtClean="0">
                <a:solidFill>
                  <a:srgbClr val="006600"/>
                </a:solidFill>
              </a:rPr>
              <a:t>To increase the net revenue that commercial operations contribute to conservation</a:t>
            </a:r>
          </a:p>
          <a:p>
            <a:pPr marL="609600" indent="-609600">
              <a:spcBef>
                <a:spcPct val="20000"/>
              </a:spcBef>
              <a:buFont typeface="Wingdings" panose="05000000000000000000" pitchFamily="2" charset="2"/>
              <a:buChar char="Ø"/>
            </a:pPr>
            <a:r>
              <a:rPr lang="en-GB" sz="2400" dirty="0" smtClean="0">
                <a:solidFill>
                  <a:srgbClr val="006600"/>
                </a:solidFill>
              </a:rPr>
              <a:t>To transfer specific commercial opportunities with risk to private sector operators better equipped with access to capital and markets</a:t>
            </a:r>
          </a:p>
          <a:p>
            <a:pPr marL="609600" indent="-609600">
              <a:spcBef>
                <a:spcPct val="20000"/>
              </a:spcBef>
              <a:buFont typeface="Wingdings" panose="05000000000000000000" pitchFamily="2" charset="2"/>
              <a:buChar char="Ø"/>
            </a:pPr>
            <a:r>
              <a:rPr lang="en-GB" sz="2400" dirty="0" smtClean="0">
                <a:solidFill>
                  <a:srgbClr val="006600"/>
                </a:solidFill>
              </a:rPr>
              <a:t>SANParks to focus on core business of managing biodiversity in protected areas and provide framework for commercial operations</a:t>
            </a:r>
          </a:p>
          <a:p>
            <a:pPr marL="609600" indent="-609600">
              <a:spcBef>
                <a:spcPct val="20000"/>
              </a:spcBef>
              <a:buFont typeface="Wingdings" panose="05000000000000000000" pitchFamily="2" charset="2"/>
              <a:buChar char="Ø"/>
            </a:pPr>
            <a:r>
              <a:rPr lang="en-GB" sz="2400" u="sng" dirty="0" smtClean="0">
                <a:solidFill>
                  <a:srgbClr val="006600"/>
                </a:solidFill>
              </a:rPr>
              <a:t>Maximising opportunities for BBBEE and SMME development</a:t>
            </a:r>
          </a:p>
          <a:p>
            <a:pPr lvl="1">
              <a:spcBef>
                <a:spcPct val="20000"/>
              </a:spcBef>
            </a:pPr>
            <a:endParaRPr lang="en-GB" dirty="0" smtClean="0">
              <a:solidFill>
                <a:srgbClr val="006600"/>
              </a:solidFill>
            </a:endParaRPr>
          </a:p>
          <a:p>
            <a:pPr marL="1066800" lvl="1" indent="-609600">
              <a:spcBef>
                <a:spcPct val="20000"/>
              </a:spcBef>
              <a:buFont typeface="Wingdings" panose="05000000000000000000" pitchFamily="2" charset="2"/>
              <a:buChar char="ü"/>
            </a:pPr>
            <a:endParaRPr lang="en-GB" dirty="0" smtClean="0">
              <a:solidFill>
                <a:srgbClr val="006600"/>
              </a:solidFill>
            </a:endParaRPr>
          </a:p>
          <a:p>
            <a:pPr marL="1066800" lvl="1" indent="-609600">
              <a:spcBef>
                <a:spcPct val="20000"/>
              </a:spcBef>
              <a:buFont typeface="Wingdings" pitchFamily="2" charset="2"/>
              <a:buChar char="Ø"/>
            </a:pPr>
            <a:endParaRPr lang="en-GB" sz="2400" dirty="0">
              <a:solidFill>
                <a:srgbClr val="006600"/>
              </a:solidFill>
            </a:endParaRPr>
          </a:p>
          <a:p>
            <a:pPr marL="2209800" lvl="4" indent="-381000">
              <a:lnSpc>
                <a:spcPct val="110000"/>
              </a:lnSpc>
              <a:spcBef>
                <a:spcPct val="20000"/>
              </a:spcBef>
            </a:pPr>
            <a:endParaRPr lang="en-US" sz="1400" i="1" dirty="0">
              <a:solidFill>
                <a:srgbClr val="006600"/>
              </a:solidFill>
            </a:endParaRPr>
          </a:p>
        </p:txBody>
      </p:sp>
    </p:spTree>
    <p:extLst>
      <p:ext uri="{BB962C8B-B14F-4D97-AF65-F5344CB8AC3E}">
        <p14:creationId xmlns:p14="http://schemas.microsoft.com/office/powerpoint/2010/main" val="744858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9" name="Rectangle 21"/>
          <p:cNvSpPr>
            <a:spLocks noGrp="1" noChangeArrowheads="1"/>
          </p:cNvSpPr>
          <p:nvPr>
            <p:ph type="title" sz="quarter"/>
          </p:nvPr>
        </p:nvSpPr>
        <p:spPr/>
        <p:txBody>
          <a:bodyPr/>
          <a:lstStyle/>
          <a:p>
            <a:endParaRPr lang="en-US" altLang="en-US" dirty="0"/>
          </a:p>
        </p:txBody>
      </p:sp>
      <p:sp>
        <p:nvSpPr>
          <p:cNvPr id="140292" name="Rectangle 4"/>
          <p:cNvSpPr>
            <a:spLocks noChangeArrowheads="1"/>
          </p:cNvSpPr>
          <p:nvPr/>
        </p:nvSpPr>
        <p:spPr bwMode="auto">
          <a:xfrm>
            <a:off x="228600" y="0"/>
            <a:ext cx="8915400" cy="220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W"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370" b="24955"/>
          <a:stretch/>
        </p:blipFill>
        <p:spPr>
          <a:xfrm>
            <a:off x="0" y="457200"/>
            <a:ext cx="9160495" cy="2899792"/>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8795" b="10438"/>
          <a:stretch/>
        </p:blipFill>
        <p:spPr>
          <a:xfrm>
            <a:off x="-8683" y="3459485"/>
            <a:ext cx="9169178" cy="30243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2609279"/>
            <a:ext cx="2857500" cy="1857375"/>
          </a:xfrm>
          <a:prstGeom prst="rect">
            <a:avLst/>
          </a:prstGeom>
        </p:spPr>
      </p:pic>
      <p:sp>
        <p:nvSpPr>
          <p:cNvPr id="7" name="Rectangle 6"/>
          <p:cNvSpPr>
            <a:spLocks noChangeArrowheads="1"/>
          </p:cNvSpPr>
          <p:nvPr/>
        </p:nvSpPr>
        <p:spPr bwMode="auto">
          <a:xfrm rot="20022749">
            <a:off x="2977130" y="4109501"/>
            <a:ext cx="4658362" cy="714307"/>
          </a:xfrm>
          <a:prstGeom prst="rect">
            <a:avLst/>
          </a:prstGeom>
          <a:solidFill>
            <a:schemeClr val="bg1"/>
          </a:solidFill>
          <a:ln w="9525">
            <a:noFill/>
            <a:miter lim="800000"/>
            <a:headEnd/>
            <a:tailEnd/>
          </a:ln>
          <a:effectLst/>
        </p:spPr>
        <p:txBody>
          <a:bodyPr/>
          <a:lstStyle/>
          <a:p>
            <a:pPr lvl="1" algn="ctr">
              <a:spcBef>
                <a:spcPct val="20000"/>
              </a:spcBef>
            </a:pPr>
            <a:r>
              <a:rPr lang="en-US" sz="3200" dirty="0" smtClean="0"/>
              <a:t>Black ownership</a:t>
            </a:r>
            <a:endParaRPr lang="en-US" i="1" dirty="0"/>
          </a:p>
        </p:txBody>
      </p:sp>
    </p:spTree>
    <p:extLst>
      <p:ext uri="{BB962C8B-B14F-4D97-AF65-F5344CB8AC3E}">
        <p14:creationId xmlns:p14="http://schemas.microsoft.com/office/powerpoint/2010/main" val="3867883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3">
  <a:themeElements>
    <a:clrScheme name="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D93772181C6F46829BD28880065D63" ma:contentTypeVersion="5" ma:contentTypeDescription="Create a new document." ma:contentTypeScope="" ma:versionID="cac70d3e90bffd405a71e8b8d808f3fb">
  <xsd:schema xmlns:xsd="http://www.w3.org/2001/XMLSchema" xmlns:xs="http://www.w3.org/2001/XMLSchema" xmlns:p="http://schemas.microsoft.com/office/2006/metadata/properties" xmlns:ns2="130dd3b8-79e4-45b6-b3f3-7c6271b51292" xmlns:ns3="437134b1-e43f-42b3-88ca-bdd99c41caf6" targetNamespace="http://schemas.microsoft.com/office/2006/metadata/properties" ma:root="true" ma:fieldsID="bb57a5372b5a2b3314e5d344129bea61" ns2:_="" ns3:_="">
    <xsd:import namespace="130dd3b8-79e4-45b6-b3f3-7c6271b51292"/>
    <xsd:import namespace="437134b1-e43f-42b3-88ca-bdd99c41caf6"/>
    <xsd:element name="properties">
      <xsd:complexType>
        <xsd:sequence>
          <xsd:element name="documentManagement">
            <xsd:complexType>
              <xsd:all>
                <xsd:element ref="ns2:publisheddate" minOccurs="0"/>
                <xsd:element ref="ns3:Year"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dd3b8-79e4-45b6-b3f3-7c6271b51292" elementFormDefault="qualified">
    <xsd:import namespace="http://schemas.microsoft.com/office/2006/documentManagement/types"/>
    <xsd:import namespace="http://schemas.microsoft.com/office/infopath/2007/PartnerControls"/>
    <xsd:element name="publisheddate" ma:index="4" nillable="true" ma:displayName="Published Date" ma:format="DateOnly" ma:internalName="publish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37134b1-e43f-42b3-88ca-bdd99c41caf6" elementFormDefault="qualified">
    <xsd:import namespace="http://schemas.microsoft.com/office/2006/documentManagement/types"/>
    <xsd:import namespace="http://schemas.microsoft.com/office/infopath/2007/PartnerControls"/>
    <xsd:element name="Year" ma:index="9" nillable="true" ma:displayName="Year" ma:decimals="0" ma:internalName="Year">
      <xsd:simpleType>
        <xsd:restriction base="dms:Number">
          <xsd:maxInclusive value="2100"/>
          <xsd:minInclusive value="1900"/>
        </xsd:restriction>
      </xsd:simpleType>
    </xsd:element>
    <xsd:element name="TaxCatchAll" ma:index="10" nillable="true" ma:displayName="Taxonomy Catch All Column" ma:hidden="true" ma:list="{2c25207a-7c7e-49b7-b576-000a8ba59297}" ma:internalName="TaxCatchAll" ma:showField="CatchAllData" ma:web="437134b1-e43f-42b3-88ca-bdd99c41caf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c25207a-7c7e-49b7-b576-000a8ba59297}" ma:internalName="TaxCatchAllLabel" ma:readOnly="true" ma:showField="CatchAllDataLabel" ma:web="437134b1-e43f-42b3-88ca-bdd99c41ca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eddate xmlns="130dd3b8-79e4-45b6-b3f3-7c6271b51292">2017-12-12T22:00:00+00:00</publisheddate>
    <TaxCatchAll xmlns="437134b1-e43f-42b3-88ca-bdd99c41caf6"/>
    <Year xmlns="437134b1-e43f-42b3-88ca-bdd99c41caf6" xsi:nil="true"/>
  </documentManagement>
</p:properties>
</file>

<file path=customXml/itemProps1.xml><?xml version="1.0" encoding="utf-8"?>
<ds:datastoreItem xmlns:ds="http://schemas.openxmlformats.org/officeDocument/2006/customXml" ds:itemID="{56FCC229-AF52-4CC2-9ADC-97331FF579F9}"/>
</file>

<file path=customXml/itemProps2.xml><?xml version="1.0" encoding="utf-8"?>
<ds:datastoreItem xmlns:ds="http://schemas.openxmlformats.org/officeDocument/2006/customXml" ds:itemID="{CF1FD195-C403-499E-AF17-9BE877AFFCA9}"/>
</file>

<file path=customXml/itemProps3.xml><?xml version="1.0" encoding="utf-8"?>
<ds:datastoreItem xmlns:ds="http://schemas.openxmlformats.org/officeDocument/2006/customXml" ds:itemID="{46DF70C4-B7EA-40AB-8E04-6740BAB1FB5E}"/>
</file>

<file path=docProps/app.xml><?xml version="1.0" encoding="utf-8"?>
<Properties xmlns="http://schemas.openxmlformats.org/officeDocument/2006/extended-properties" xmlns:vt="http://schemas.openxmlformats.org/officeDocument/2006/docPropsVTypes">
  <Template>slide3</Template>
  <TotalTime>15685</TotalTime>
  <Words>1631</Words>
  <Application>Microsoft Office PowerPoint</Application>
  <PresentationFormat>On-screen Show (4:3)</PresentationFormat>
  <Paragraphs>204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 New Roman</vt:lpstr>
      <vt:lpstr>Wingdings</vt:lpstr>
      <vt:lpstr>slide3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Concessions Opportunities by SANPark</dc:title>
  <dc:creator>Neil</dc:creator>
  <cp:lastModifiedBy>James Daniels</cp:lastModifiedBy>
  <cp:revision>557</cp:revision>
  <cp:lastPrinted>2017-08-16T09:46:14Z</cp:lastPrinted>
  <dcterms:created xsi:type="dcterms:W3CDTF">2004-09-29T18:03:00Z</dcterms:created>
  <dcterms:modified xsi:type="dcterms:W3CDTF">2017-10-30T12:14:04Z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0x0101000AD93772181C6F46829BD28880065D63</vt:lpwstr>
  </property>
</Properties>
</file>