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3.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7"/>
  </p:notesMasterIdLst>
  <p:sldIdLst>
    <p:sldId id="300" r:id="rId2"/>
    <p:sldId id="342" r:id="rId3"/>
    <p:sldId id="347" r:id="rId4"/>
    <p:sldId id="343" r:id="rId5"/>
    <p:sldId id="344" r:id="rId6"/>
    <p:sldId id="346" r:id="rId7"/>
    <p:sldId id="285" r:id="rId8"/>
    <p:sldId id="326" r:id="rId9"/>
    <p:sldId id="308" r:id="rId10"/>
    <p:sldId id="327" r:id="rId11"/>
    <p:sldId id="340" r:id="rId12"/>
    <p:sldId id="318" r:id="rId13"/>
    <p:sldId id="283" r:id="rId14"/>
    <p:sldId id="332" r:id="rId15"/>
    <p:sldId id="277" r:id="rId16"/>
    <p:sldId id="331" r:id="rId17"/>
    <p:sldId id="275" r:id="rId18"/>
    <p:sldId id="335" r:id="rId19"/>
    <p:sldId id="292" r:id="rId20"/>
    <p:sldId id="313" r:id="rId21"/>
    <p:sldId id="264" r:id="rId22"/>
    <p:sldId id="330" r:id="rId23"/>
    <p:sldId id="324" r:id="rId24"/>
    <p:sldId id="337" r:id="rId25"/>
    <p:sldId id="319" r:id="rId26"/>
    <p:sldId id="328" r:id="rId27"/>
    <p:sldId id="290" r:id="rId28"/>
    <p:sldId id="339" r:id="rId29"/>
    <p:sldId id="279" r:id="rId30"/>
    <p:sldId id="323" r:id="rId31"/>
    <p:sldId id="271" r:id="rId32"/>
    <p:sldId id="334" r:id="rId33"/>
    <p:sldId id="262" r:id="rId34"/>
    <p:sldId id="329" r:id="rId35"/>
    <p:sldId id="260" r:id="rId36"/>
    <p:sldId id="336" r:id="rId37"/>
    <p:sldId id="307" r:id="rId38"/>
    <p:sldId id="295" r:id="rId39"/>
    <p:sldId id="322" r:id="rId40"/>
    <p:sldId id="257" r:id="rId41"/>
    <p:sldId id="314" r:id="rId42"/>
    <p:sldId id="261" r:id="rId43"/>
    <p:sldId id="320" r:id="rId44"/>
    <p:sldId id="294" r:id="rId45"/>
    <p:sldId id="321" r:id="rId46"/>
    <p:sldId id="291" r:id="rId47"/>
    <p:sldId id="309" r:id="rId48"/>
    <p:sldId id="263" r:id="rId49"/>
    <p:sldId id="316" r:id="rId50"/>
    <p:sldId id="288" r:id="rId51"/>
    <p:sldId id="315" r:id="rId52"/>
    <p:sldId id="341" r:id="rId53"/>
    <p:sldId id="278" r:id="rId54"/>
    <p:sldId id="258" r:id="rId55"/>
    <p:sldId id="302"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341"/>
    <p:restoredTop sz="94838"/>
  </p:normalViewPr>
  <p:slideViewPr>
    <p:cSldViewPr snapToGrid="0" snapToObjects="1">
      <p:cViewPr>
        <p:scale>
          <a:sx n="108" d="100"/>
          <a:sy n="108" d="100"/>
        </p:scale>
        <p:origin x="1272" y="25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26" Type="http://schemas.openxmlformats.org/officeDocument/2006/relationships/slide" Target="slides/slide25.xml"/><Relationship Id="rId50" Type="http://schemas.openxmlformats.org/officeDocument/2006/relationships/slide" Target="slides/slide49.xml"/><Relationship Id="rId55" Type="http://schemas.openxmlformats.org/officeDocument/2006/relationships/slide" Target="slides/slide54.xml"/><Relationship Id="rId42" Type="http://schemas.openxmlformats.org/officeDocument/2006/relationships/slide" Target="slides/slide41.xml"/><Relationship Id="rId47" Type="http://schemas.openxmlformats.org/officeDocument/2006/relationships/slide" Target="slides/slide46.xml"/><Relationship Id="rId34" Type="http://schemas.openxmlformats.org/officeDocument/2006/relationships/slide" Target="slides/slide33.xml"/><Relationship Id="rId21" Type="http://schemas.openxmlformats.org/officeDocument/2006/relationships/slide" Target="slides/slide20.xml"/><Relationship Id="rId63" Type="http://schemas.openxmlformats.org/officeDocument/2006/relationships/customXml" Target="../customXml/item2.xml"/><Relationship Id="rId7" Type="http://schemas.openxmlformats.org/officeDocument/2006/relationships/slide" Target="slides/slide6.xml"/><Relationship Id="rId16" Type="http://schemas.openxmlformats.org/officeDocument/2006/relationships/slide" Target="slides/slide15.xml"/><Relationship Id="rId2" Type="http://schemas.openxmlformats.org/officeDocument/2006/relationships/slide" Target="slides/slide1.xml"/><Relationship Id="rId29" Type="http://schemas.openxmlformats.org/officeDocument/2006/relationships/slide" Target="slides/slide28.xml"/><Relationship Id="rId53" Type="http://schemas.openxmlformats.org/officeDocument/2006/relationships/slide" Target="slides/slide52.xml"/><Relationship Id="rId58" Type="http://schemas.openxmlformats.org/officeDocument/2006/relationships/presProps" Target="presProps.xml"/><Relationship Id="rId40" Type="http://schemas.openxmlformats.org/officeDocument/2006/relationships/slide" Target="slides/slide39.xml"/><Relationship Id="rId45" Type="http://schemas.openxmlformats.org/officeDocument/2006/relationships/slide" Target="slides/slide44.xml"/><Relationship Id="rId32" Type="http://schemas.openxmlformats.org/officeDocument/2006/relationships/slide" Target="slides/slide31.xml"/><Relationship Id="rId37" Type="http://schemas.openxmlformats.org/officeDocument/2006/relationships/slide" Target="slides/slide36.xml"/><Relationship Id="rId24" Type="http://schemas.openxmlformats.org/officeDocument/2006/relationships/slide" Target="slides/slide23.xml"/><Relationship Id="rId11" Type="http://schemas.openxmlformats.org/officeDocument/2006/relationships/slide" Target="slides/slide10.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56" Type="http://schemas.openxmlformats.org/officeDocument/2006/relationships/slide" Target="slides/slide55.xml"/><Relationship Id="rId43" Type="http://schemas.openxmlformats.org/officeDocument/2006/relationships/slide" Target="slides/slide42.xml"/><Relationship Id="rId48" Type="http://schemas.openxmlformats.org/officeDocument/2006/relationships/slide" Target="slides/slide47.xml"/><Relationship Id="rId30" Type="http://schemas.openxmlformats.org/officeDocument/2006/relationships/slide" Target="slides/slide29.xml"/><Relationship Id="rId35" Type="http://schemas.openxmlformats.org/officeDocument/2006/relationships/slide" Target="slides/slide34.xml"/><Relationship Id="rId22" Type="http://schemas.openxmlformats.org/officeDocument/2006/relationships/slide" Target="slides/slide21.xml"/><Relationship Id="rId27" Type="http://schemas.openxmlformats.org/officeDocument/2006/relationships/slide" Target="slides/slide26.xml"/><Relationship Id="rId64" Type="http://schemas.openxmlformats.org/officeDocument/2006/relationships/customXml" Target="../customXml/item3.xml"/><Relationship Id="rId51" Type="http://schemas.openxmlformats.org/officeDocument/2006/relationships/slide" Target="slides/slide50.xml"/><Relationship Id="rId8" Type="http://schemas.openxmlformats.org/officeDocument/2006/relationships/slide" Target="slides/slide7.xml"/><Relationship Id="rId3" Type="http://schemas.openxmlformats.org/officeDocument/2006/relationships/slide" Target="slides/slide2.xml"/><Relationship Id="rId17" Type="http://schemas.openxmlformats.org/officeDocument/2006/relationships/slide" Target="slides/slide16.xml"/><Relationship Id="rId59" Type="http://schemas.openxmlformats.org/officeDocument/2006/relationships/viewProps" Target="viewProps.xml"/><Relationship Id="rId46" Type="http://schemas.openxmlformats.org/officeDocument/2006/relationships/slide" Target="slides/slide45.xml"/><Relationship Id="rId33" Type="http://schemas.openxmlformats.org/officeDocument/2006/relationships/slide" Target="slides/slide32.xml"/><Relationship Id="rId38" Type="http://schemas.openxmlformats.org/officeDocument/2006/relationships/slide" Target="slides/slide37.xml"/><Relationship Id="rId25" Type="http://schemas.openxmlformats.org/officeDocument/2006/relationships/slide" Target="slides/slide24.xml"/><Relationship Id="rId12" Type="http://schemas.openxmlformats.org/officeDocument/2006/relationships/slide" Target="slides/slide11.xml"/><Relationship Id="rId54" Type="http://schemas.openxmlformats.org/officeDocument/2006/relationships/slide" Target="slides/slide53.xml"/><Relationship Id="rId41" Type="http://schemas.openxmlformats.org/officeDocument/2006/relationships/slide" Target="slides/slide40.xml"/><Relationship Id="rId20" Type="http://schemas.openxmlformats.org/officeDocument/2006/relationships/slide" Target="slides/slide19.xml"/><Relationship Id="rId62"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57" Type="http://schemas.openxmlformats.org/officeDocument/2006/relationships/notesMaster" Target="notesMasters/notesMaster1.xml"/><Relationship Id="rId49" Type="http://schemas.openxmlformats.org/officeDocument/2006/relationships/slide" Target="slides/slide48.xml"/><Relationship Id="rId36" Type="http://schemas.openxmlformats.org/officeDocument/2006/relationships/slide" Target="slides/slide35.xml"/><Relationship Id="rId23" Type="http://schemas.openxmlformats.org/officeDocument/2006/relationships/slide" Target="slides/slide22.xml"/><Relationship Id="rId28" Type="http://schemas.openxmlformats.org/officeDocument/2006/relationships/slide" Target="slides/slide27.xml"/><Relationship Id="rId52" Type="http://schemas.openxmlformats.org/officeDocument/2006/relationships/slide" Target="slides/slide51.xml"/><Relationship Id="rId44" Type="http://schemas.openxmlformats.org/officeDocument/2006/relationships/slide" Target="slides/slide43.xml"/><Relationship Id="rId31" Type="http://schemas.openxmlformats.org/officeDocument/2006/relationships/slide" Target="slides/slide30.xml"/><Relationship Id="rId60"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AB5E7F-82AB-DE4B-AF09-83BF126CA1C5}" type="datetimeFigureOut">
              <a:rPr lang="en-US" smtClean="0"/>
              <a:t>10/30/17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CDFF2F-60EA-D54E-B32D-BD4AC8E57451}" type="slidenum">
              <a:rPr lang="en-US" smtClean="0"/>
              <a:t>‹#›</a:t>
            </a:fld>
            <a:endParaRPr lang="en-US"/>
          </a:p>
        </p:txBody>
      </p:sp>
    </p:spTree>
    <p:extLst>
      <p:ext uri="{BB962C8B-B14F-4D97-AF65-F5344CB8AC3E}">
        <p14:creationId xmlns:p14="http://schemas.microsoft.com/office/powerpoint/2010/main" val="1381484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CDFF2F-60EA-D54E-B32D-BD4AC8E57451}" type="slidenum">
              <a:rPr lang="en-US" smtClean="0"/>
              <a:t>30</a:t>
            </a:fld>
            <a:endParaRPr lang="en-US"/>
          </a:p>
        </p:txBody>
      </p:sp>
    </p:spTree>
    <p:extLst>
      <p:ext uri="{BB962C8B-B14F-4D97-AF65-F5344CB8AC3E}">
        <p14:creationId xmlns:p14="http://schemas.microsoft.com/office/powerpoint/2010/main" val="909060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3054A79-F02D-EB47-BC73-E3A383084B0B}" type="datetimeFigureOut">
              <a:rPr lang="en-US" smtClean="0"/>
              <a:t>10/30/17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33630A-0D5F-DF42-B43C-9F561FA56DD4}" type="slidenum">
              <a:rPr lang="en-US" smtClean="0"/>
              <a:t>‹#›</a:t>
            </a:fld>
            <a:endParaRPr lang="en-US"/>
          </a:p>
        </p:txBody>
      </p:sp>
    </p:spTree>
    <p:extLst>
      <p:ext uri="{BB962C8B-B14F-4D97-AF65-F5344CB8AC3E}">
        <p14:creationId xmlns:p14="http://schemas.microsoft.com/office/powerpoint/2010/main" val="46727920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54A79-F02D-EB47-BC73-E3A383084B0B}" type="datetimeFigureOut">
              <a:rPr lang="en-US" smtClean="0"/>
              <a:t>10/30/17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33630A-0D5F-DF42-B43C-9F561FA56DD4}" type="slidenum">
              <a:rPr lang="en-US" smtClean="0"/>
              <a:t>‹#›</a:t>
            </a:fld>
            <a:endParaRPr lang="en-US"/>
          </a:p>
        </p:txBody>
      </p:sp>
    </p:spTree>
    <p:extLst>
      <p:ext uri="{BB962C8B-B14F-4D97-AF65-F5344CB8AC3E}">
        <p14:creationId xmlns:p14="http://schemas.microsoft.com/office/powerpoint/2010/main" val="110934434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54A79-F02D-EB47-BC73-E3A383084B0B}" type="datetimeFigureOut">
              <a:rPr lang="en-US" smtClean="0"/>
              <a:t>10/30/17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33630A-0D5F-DF42-B43C-9F561FA56DD4}" type="slidenum">
              <a:rPr lang="en-US" smtClean="0"/>
              <a:t>‹#›</a:t>
            </a:fld>
            <a:endParaRPr lang="en-US"/>
          </a:p>
        </p:txBody>
      </p:sp>
    </p:spTree>
    <p:extLst>
      <p:ext uri="{BB962C8B-B14F-4D97-AF65-F5344CB8AC3E}">
        <p14:creationId xmlns:p14="http://schemas.microsoft.com/office/powerpoint/2010/main" val="29733274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54A79-F02D-EB47-BC73-E3A383084B0B}" type="datetimeFigureOut">
              <a:rPr lang="en-US" smtClean="0"/>
              <a:t>10/30/17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33630A-0D5F-DF42-B43C-9F561FA56DD4}" type="slidenum">
              <a:rPr lang="en-US" smtClean="0"/>
              <a:t>‹#›</a:t>
            </a:fld>
            <a:endParaRPr lang="en-US"/>
          </a:p>
        </p:txBody>
      </p:sp>
    </p:spTree>
    <p:extLst>
      <p:ext uri="{BB962C8B-B14F-4D97-AF65-F5344CB8AC3E}">
        <p14:creationId xmlns:p14="http://schemas.microsoft.com/office/powerpoint/2010/main" val="21395177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54A79-F02D-EB47-BC73-E3A383084B0B}" type="datetimeFigureOut">
              <a:rPr lang="en-US" smtClean="0"/>
              <a:t>10/30/17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33630A-0D5F-DF42-B43C-9F561FA56DD4}" type="slidenum">
              <a:rPr lang="en-US" smtClean="0"/>
              <a:t>‹#›</a:t>
            </a:fld>
            <a:endParaRPr lang="en-US"/>
          </a:p>
        </p:txBody>
      </p:sp>
    </p:spTree>
    <p:extLst>
      <p:ext uri="{BB962C8B-B14F-4D97-AF65-F5344CB8AC3E}">
        <p14:creationId xmlns:p14="http://schemas.microsoft.com/office/powerpoint/2010/main" val="99989096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54A79-F02D-EB47-BC73-E3A383084B0B}" type="datetimeFigureOut">
              <a:rPr lang="en-US" smtClean="0"/>
              <a:t>10/30/17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33630A-0D5F-DF42-B43C-9F561FA56DD4}" type="slidenum">
              <a:rPr lang="en-US" smtClean="0"/>
              <a:t>‹#›</a:t>
            </a:fld>
            <a:endParaRPr lang="en-US"/>
          </a:p>
        </p:txBody>
      </p:sp>
    </p:spTree>
    <p:extLst>
      <p:ext uri="{BB962C8B-B14F-4D97-AF65-F5344CB8AC3E}">
        <p14:creationId xmlns:p14="http://schemas.microsoft.com/office/powerpoint/2010/main" val="110784375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3054A79-F02D-EB47-BC73-E3A383084B0B}" type="datetimeFigureOut">
              <a:rPr lang="en-US" smtClean="0"/>
              <a:t>10/30/17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33630A-0D5F-DF42-B43C-9F561FA56DD4}" type="slidenum">
              <a:rPr lang="en-US" smtClean="0"/>
              <a:t>‹#›</a:t>
            </a:fld>
            <a:endParaRPr lang="en-US"/>
          </a:p>
        </p:txBody>
      </p:sp>
    </p:spTree>
    <p:extLst>
      <p:ext uri="{BB962C8B-B14F-4D97-AF65-F5344CB8AC3E}">
        <p14:creationId xmlns:p14="http://schemas.microsoft.com/office/powerpoint/2010/main" val="84672037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54A79-F02D-EB47-BC73-E3A383084B0B}" type="datetimeFigureOut">
              <a:rPr lang="en-US" smtClean="0"/>
              <a:t>10/30/17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33630A-0D5F-DF42-B43C-9F561FA56DD4}" type="slidenum">
              <a:rPr lang="en-US" smtClean="0"/>
              <a:t>‹#›</a:t>
            </a:fld>
            <a:endParaRPr lang="en-US"/>
          </a:p>
        </p:txBody>
      </p:sp>
    </p:spTree>
    <p:extLst>
      <p:ext uri="{BB962C8B-B14F-4D97-AF65-F5344CB8AC3E}">
        <p14:creationId xmlns:p14="http://schemas.microsoft.com/office/powerpoint/2010/main" val="160268079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54A79-F02D-EB47-BC73-E3A383084B0B}" type="datetimeFigureOut">
              <a:rPr lang="en-US" smtClean="0"/>
              <a:t>10/30/17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33630A-0D5F-DF42-B43C-9F561FA56DD4}" type="slidenum">
              <a:rPr lang="en-US" smtClean="0"/>
              <a:t>‹#›</a:t>
            </a:fld>
            <a:endParaRPr lang="en-US"/>
          </a:p>
        </p:txBody>
      </p:sp>
    </p:spTree>
    <p:extLst>
      <p:ext uri="{BB962C8B-B14F-4D97-AF65-F5344CB8AC3E}">
        <p14:creationId xmlns:p14="http://schemas.microsoft.com/office/powerpoint/2010/main" val="36875405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54A79-F02D-EB47-BC73-E3A383084B0B}" type="datetimeFigureOut">
              <a:rPr lang="en-US" smtClean="0"/>
              <a:t>10/30/17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33630A-0D5F-DF42-B43C-9F561FA56DD4}" type="slidenum">
              <a:rPr lang="en-US" smtClean="0"/>
              <a:t>‹#›</a:t>
            </a:fld>
            <a:endParaRPr lang="en-US"/>
          </a:p>
        </p:txBody>
      </p:sp>
    </p:spTree>
    <p:extLst>
      <p:ext uri="{BB962C8B-B14F-4D97-AF65-F5344CB8AC3E}">
        <p14:creationId xmlns:p14="http://schemas.microsoft.com/office/powerpoint/2010/main" val="1152991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54A79-F02D-EB47-BC73-E3A383084B0B}" type="datetimeFigureOut">
              <a:rPr lang="en-US" smtClean="0"/>
              <a:t>10/30/17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33630A-0D5F-DF42-B43C-9F561FA56DD4}" type="slidenum">
              <a:rPr lang="en-US" smtClean="0"/>
              <a:t>‹#›</a:t>
            </a:fld>
            <a:endParaRPr lang="en-US"/>
          </a:p>
        </p:txBody>
      </p:sp>
    </p:spTree>
    <p:extLst>
      <p:ext uri="{BB962C8B-B14F-4D97-AF65-F5344CB8AC3E}">
        <p14:creationId xmlns:p14="http://schemas.microsoft.com/office/powerpoint/2010/main" val="50975317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54A79-F02D-EB47-BC73-E3A383084B0B}" type="datetimeFigureOut">
              <a:rPr lang="en-US" smtClean="0"/>
              <a:t>10/30/17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33630A-0D5F-DF42-B43C-9F561FA56DD4}" type="slidenum">
              <a:rPr lang="en-US" smtClean="0"/>
              <a:t>‹#›</a:t>
            </a:fld>
            <a:endParaRPr lang="en-US"/>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emf"/><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jp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1" Type="http://schemas.openxmlformats.org/officeDocument/2006/relationships/slideLayout" Target="../slideLayouts/slideLayout7.xml"/><Relationship Id="rId2" Type="http://schemas.openxmlformats.org/officeDocument/2006/relationships/image" Target="../media/image5.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5.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6.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02529" y="1468348"/>
            <a:ext cx="4386942" cy="39624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9649" y="957457"/>
            <a:ext cx="5098551" cy="4605143"/>
          </a:xfrm>
          <a:prstGeom prst="rect">
            <a:avLst/>
          </a:prstGeom>
        </p:spPr>
      </p:pic>
      <p:sp>
        <p:nvSpPr>
          <p:cNvPr id="6" name="TextBox 5"/>
          <p:cNvSpPr txBox="1"/>
          <p:nvPr/>
        </p:nvSpPr>
        <p:spPr>
          <a:xfrm>
            <a:off x="344384" y="5719346"/>
            <a:ext cx="11519065" cy="523220"/>
          </a:xfrm>
          <a:prstGeom prst="rect">
            <a:avLst/>
          </a:prstGeom>
          <a:noFill/>
        </p:spPr>
        <p:txBody>
          <a:bodyPr wrap="square" rtlCol="0">
            <a:spAutoFit/>
          </a:bodyPr>
          <a:lstStyle/>
          <a:p>
            <a:r>
              <a:rPr lang="en-US" sz="2800" dirty="0" smtClean="0">
                <a:solidFill>
                  <a:srgbClr val="FF0000"/>
                </a:solidFill>
                <a:latin typeface="Tahoma" charset="0"/>
                <a:ea typeface="Tahoma" charset="0"/>
                <a:cs typeface="Tahoma" charset="0"/>
              </a:rPr>
              <a:t>The goal of ASA is to unite farming and tourism with income generation</a:t>
            </a:r>
            <a:endParaRPr lang="en-US" sz="2800" dirty="0">
              <a:solidFill>
                <a:srgbClr val="FF0000"/>
              </a:solidFill>
              <a:latin typeface="Tahoma" charset="0"/>
              <a:ea typeface="Tahoma" charset="0"/>
              <a:cs typeface="Tahoma" charset="0"/>
            </a:endParaRPr>
          </a:p>
        </p:txBody>
      </p:sp>
      <p:sp>
        <p:nvSpPr>
          <p:cNvPr id="3" name="TextBox 2"/>
          <p:cNvSpPr txBox="1"/>
          <p:nvPr/>
        </p:nvSpPr>
        <p:spPr>
          <a:xfrm>
            <a:off x="1104404" y="154380"/>
            <a:ext cx="9239004" cy="646331"/>
          </a:xfrm>
          <a:prstGeom prst="rect">
            <a:avLst/>
          </a:prstGeom>
          <a:noFill/>
        </p:spPr>
        <p:txBody>
          <a:bodyPr wrap="square" rtlCol="0">
            <a:spAutoFit/>
          </a:bodyPr>
          <a:lstStyle/>
          <a:p>
            <a:r>
              <a:rPr lang="en-US" sz="3600" dirty="0" smtClean="0">
                <a:solidFill>
                  <a:srgbClr val="FF0000"/>
                </a:solidFill>
                <a:latin typeface="Tahoma" charset="0"/>
                <a:ea typeface="Tahoma" charset="0"/>
                <a:cs typeface="Tahoma" charset="0"/>
              </a:rPr>
              <a:t>Transformation </a:t>
            </a:r>
            <a:r>
              <a:rPr lang="en-US" sz="3600" smtClean="0">
                <a:solidFill>
                  <a:srgbClr val="FF0000"/>
                </a:solidFill>
                <a:latin typeface="Tahoma" charset="0"/>
                <a:ea typeface="Tahoma" charset="0"/>
                <a:cs typeface="Tahoma" charset="0"/>
              </a:rPr>
              <a:t>Initiatives - </a:t>
            </a:r>
            <a:r>
              <a:rPr lang="en-US" sz="3600" dirty="0" err="1" smtClean="0">
                <a:solidFill>
                  <a:srgbClr val="FF0000"/>
                </a:solidFill>
                <a:latin typeface="Tahoma" charset="0"/>
                <a:ea typeface="Tahoma" charset="0"/>
                <a:cs typeface="Tahoma" charset="0"/>
              </a:rPr>
              <a:t>Agritourism</a:t>
            </a:r>
            <a:r>
              <a:rPr lang="en-US" sz="3600" dirty="0" smtClean="0">
                <a:solidFill>
                  <a:srgbClr val="FF0000"/>
                </a:solidFill>
                <a:latin typeface="Tahoma" charset="0"/>
                <a:ea typeface="Tahoma" charset="0"/>
                <a:cs typeface="Tahoma" charset="0"/>
              </a:rPr>
              <a:t> </a:t>
            </a:r>
            <a:endParaRPr lang="en-US" sz="3600" dirty="0">
              <a:solidFill>
                <a:srgbClr val="FF0000"/>
              </a:solidFill>
              <a:latin typeface="Tahoma" charset="0"/>
              <a:ea typeface="Tahoma" charset="0"/>
              <a:cs typeface="Tahoma" charset="0"/>
            </a:endParaRPr>
          </a:p>
        </p:txBody>
      </p:sp>
    </p:spTree>
    <p:extLst>
      <p:ext uri="{BB962C8B-B14F-4D97-AF65-F5344CB8AC3E}">
        <p14:creationId xmlns:p14="http://schemas.microsoft.com/office/powerpoint/2010/main" val="69444929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3336966" y="1"/>
            <a:ext cx="5174895" cy="6841484"/>
          </a:xfrm>
          <a:prstGeom prst="rect">
            <a:avLst/>
          </a:prstGeom>
        </p:spPr>
      </p:pic>
    </p:spTree>
    <p:extLst>
      <p:ext uri="{BB962C8B-B14F-4D97-AF65-F5344CB8AC3E}">
        <p14:creationId xmlns:p14="http://schemas.microsoft.com/office/powerpoint/2010/main" val="173100600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2500" y="0"/>
            <a:ext cx="10058400" cy="6705600"/>
          </a:xfrm>
          <a:prstGeom prst="rect">
            <a:avLst/>
          </a:prstGeom>
        </p:spPr>
      </p:pic>
    </p:spTree>
    <p:extLst>
      <p:ext uri="{BB962C8B-B14F-4D97-AF65-F5344CB8AC3E}">
        <p14:creationId xmlns:p14="http://schemas.microsoft.com/office/powerpoint/2010/main" val="71765921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71900" y="0"/>
            <a:ext cx="4627051" cy="6858000"/>
          </a:xfrm>
          <a:prstGeom prst="rect">
            <a:avLst/>
          </a:prstGeom>
        </p:spPr>
      </p:pic>
    </p:spTree>
    <p:extLst>
      <p:ext uri="{BB962C8B-B14F-4D97-AF65-F5344CB8AC3E}">
        <p14:creationId xmlns:p14="http://schemas.microsoft.com/office/powerpoint/2010/main" val="170986533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213633443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latin typeface="Tahoma" charset="0"/>
                <a:ea typeface="Tahoma" charset="0"/>
                <a:cs typeface="Tahoma" charset="0"/>
              </a:rPr>
              <a:t>So what are the issues in preventing </a:t>
            </a:r>
            <a:r>
              <a:rPr lang="en-US" sz="2800" dirty="0" err="1" smtClean="0">
                <a:latin typeface="Tahoma" charset="0"/>
                <a:ea typeface="Tahoma" charset="0"/>
                <a:cs typeface="Tahoma" charset="0"/>
              </a:rPr>
              <a:t>Agritourism</a:t>
            </a:r>
            <a:r>
              <a:rPr lang="en-US" sz="2800" dirty="0" smtClean="0">
                <a:latin typeface="Tahoma" charset="0"/>
                <a:ea typeface="Tahoma" charset="0"/>
                <a:cs typeface="Tahoma" charset="0"/>
              </a:rPr>
              <a:t> playing a major role in Tourism in South Africa?</a:t>
            </a:r>
            <a:endParaRPr lang="en-US" sz="2800" dirty="0">
              <a:latin typeface="Tahoma" charset="0"/>
              <a:ea typeface="Tahoma" charset="0"/>
              <a:cs typeface="Tahoma" charset="0"/>
            </a:endParaRPr>
          </a:p>
        </p:txBody>
      </p:sp>
      <p:sp>
        <p:nvSpPr>
          <p:cNvPr id="3" name="Content Placeholder 2"/>
          <p:cNvSpPr>
            <a:spLocks noGrp="1"/>
          </p:cNvSpPr>
          <p:nvPr>
            <p:ph idx="1"/>
          </p:nvPr>
        </p:nvSpPr>
        <p:spPr/>
        <p:txBody>
          <a:bodyPr>
            <a:normAutofit fontScale="92500" lnSpcReduction="20000"/>
          </a:bodyPr>
          <a:lstStyle/>
          <a:p>
            <a:r>
              <a:rPr lang="en-US" dirty="0"/>
              <a:t>U</a:t>
            </a:r>
            <a:r>
              <a:rPr lang="en-US" dirty="0" smtClean="0"/>
              <a:t>ncertainty (more about this later in the presentation) as it affects farmers</a:t>
            </a:r>
          </a:p>
          <a:p>
            <a:r>
              <a:rPr lang="en-US" dirty="0" smtClean="0"/>
              <a:t>Minimal investment in Rural areas and on farms</a:t>
            </a:r>
          </a:p>
          <a:p>
            <a:r>
              <a:rPr lang="en-US" dirty="0"/>
              <a:t>Domestic tourism is declining</a:t>
            </a:r>
          </a:p>
          <a:p>
            <a:r>
              <a:rPr lang="en-US" dirty="0"/>
              <a:t>Rural communities throughout SA are declining and poverty is increasing </a:t>
            </a:r>
            <a:r>
              <a:rPr lang="mr-IN" dirty="0"/>
              <a:t>–</a:t>
            </a:r>
            <a:r>
              <a:rPr lang="en-US" dirty="0"/>
              <a:t> “Agriculture 2017 Market Intelligence </a:t>
            </a:r>
            <a:r>
              <a:rPr lang="en-US" dirty="0" smtClean="0"/>
              <a:t>report”</a:t>
            </a:r>
          </a:p>
          <a:p>
            <a:r>
              <a:rPr lang="en-US" dirty="0" smtClean="0"/>
              <a:t>Lack of government support</a:t>
            </a:r>
          </a:p>
          <a:p>
            <a:r>
              <a:rPr lang="en-US" dirty="0" smtClean="0"/>
              <a:t>Lack of tourism industry support because “urbanites” do not understand how serious the problems in Agriculture are and how they will affect the whole country, for example, drought</a:t>
            </a:r>
          </a:p>
          <a:p>
            <a:r>
              <a:rPr lang="en-US" dirty="0" smtClean="0"/>
              <a:t>Farm murders</a:t>
            </a:r>
          </a:p>
          <a:p>
            <a:r>
              <a:rPr lang="en-US" dirty="0" smtClean="0"/>
              <a:t>Gender inequality in Agriculture</a:t>
            </a:r>
          </a:p>
          <a:p>
            <a:endParaRPr lang="en-US" dirty="0" smtClean="0"/>
          </a:p>
          <a:p>
            <a:endParaRPr lang="en-US" dirty="0" smtClean="0"/>
          </a:p>
          <a:p>
            <a:endParaRPr lang="en-US" dirty="0"/>
          </a:p>
        </p:txBody>
      </p:sp>
    </p:spTree>
    <p:extLst>
      <p:ext uri="{BB962C8B-B14F-4D97-AF65-F5344CB8AC3E}">
        <p14:creationId xmlns:p14="http://schemas.microsoft.com/office/powerpoint/2010/main" val="130117046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62300" y="0"/>
            <a:ext cx="5843503" cy="6858000"/>
          </a:xfrm>
          <a:prstGeom prst="rect">
            <a:avLst/>
          </a:prstGeom>
        </p:spPr>
      </p:pic>
    </p:spTree>
    <p:extLst>
      <p:ext uri="{BB962C8B-B14F-4D97-AF65-F5344CB8AC3E}">
        <p14:creationId xmlns:p14="http://schemas.microsoft.com/office/powerpoint/2010/main" val="196165138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395" y="486889"/>
            <a:ext cx="9595262" cy="1781298"/>
          </a:xfrm>
        </p:spPr>
        <p:txBody>
          <a:bodyPr/>
          <a:lstStyle/>
          <a:p>
            <a:r>
              <a:rPr lang="en-US" dirty="0" smtClean="0">
                <a:latin typeface="Tahoma" charset="0"/>
                <a:ea typeface="Tahoma" charset="0"/>
                <a:cs typeface="Tahoma" charset="0"/>
              </a:rPr>
              <a:t>Responsible Tourism is an approach, not a product!</a:t>
            </a:r>
            <a:endParaRPr lang="en-US" dirty="0">
              <a:latin typeface="Tahoma" charset="0"/>
              <a:ea typeface="Tahoma" charset="0"/>
              <a:cs typeface="Tahoma" charset="0"/>
            </a:endParaRPr>
          </a:p>
        </p:txBody>
      </p:sp>
      <p:sp>
        <p:nvSpPr>
          <p:cNvPr id="3" name="Text Placeholder 2"/>
          <p:cNvSpPr>
            <a:spLocks noGrp="1"/>
          </p:cNvSpPr>
          <p:nvPr>
            <p:ph type="body" idx="1"/>
          </p:nvPr>
        </p:nvSpPr>
        <p:spPr>
          <a:xfrm>
            <a:off x="724395" y="3182587"/>
            <a:ext cx="10623055" cy="2907064"/>
          </a:xfrm>
        </p:spPr>
        <p:txBody>
          <a:bodyPr>
            <a:normAutofit/>
          </a:bodyPr>
          <a:lstStyle/>
          <a:p>
            <a:r>
              <a:rPr lang="en-US" sz="3900" dirty="0" smtClean="0">
                <a:solidFill>
                  <a:srgbClr val="FF0000"/>
                </a:solidFill>
                <a:latin typeface="Tahoma" charset="0"/>
                <a:ea typeface="Tahoma" charset="0"/>
                <a:cs typeface="Tahoma" charset="0"/>
              </a:rPr>
              <a:t>Agriculture workers make up 6% of the workforce, higher than those employed in the Mining sector, but on a par with those employed in the Transport sector.  Tourism employs 4.5% of the total workforce</a:t>
            </a:r>
            <a:r>
              <a:rPr lang="en-US" sz="3200" dirty="0" smtClean="0">
                <a:solidFill>
                  <a:srgbClr val="FF0000"/>
                </a:solidFill>
                <a:latin typeface="Tahoma" charset="0"/>
                <a:ea typeface="Tahoma" charset="0"/>
                <a:cs typeface="Tahoma" charset="0"/>
              </a:rPr>
              <a:t>.</a:t>
            </a:r>
            <a:endParaRPr lang="en-US" sz="3200" dirty="0">
              <a:solidFill>
                <a:srgbClr val="FF0000"/>
              </a:solidFill>
              <a:latin typeface="Tahoma" charset="0"/>
              <a:ea typeface="Tahoma" charset="0"/>
              <a:cs typeface="Tahoma" charset="0"/>
            </a:endParaRPr>
          </a:p>
        </p:txBody>
      </p:sp>
    </p:spTree>
    <p:extLst>
      <p:ext uri="{BB962C8B-B14F-4D97-AF65-F5344CB8AC3E}">
        <p14:creationId xmlns:p14="http://schemas.microsoft.com/office/powerpoint/2010/main" val="9376750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120754938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603168" y="190006"/>
            <a:ext cx="8775866" cy="6548487"/>
          </a:xfrm>
          <a:prstGeom prst="rect">
            <a:avLst/>
          </a:prstGeom>
        </p:spPr>
      </p:pic>
    </p:spTree>
    <p:extLst>
      <p:ext uri="{BB962C8B-B14F-4D97-AF65-F5344CB8AC3E}">
        <p14:creationId xmlns:p14="http://schemas.microsoft.com/office/powerpoint/2010/main" val="173745160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41700" y="0"/>
            <a:ext cx="5293382" cy="6858000"/>
          </a:xfrm>
          <a:prstGeom prst="rect">
            <a:avLst/>
          </a:prstGeom>
        </p:spPr>
      </p:pic>
    </p:spTree>
    <p:extLst>
      <p:ext uri="{BB962C8B-B14F-4D97-AF65-F5344CB8AC3E}">
        <p14:creationId xmlns:p14="http://schemas.microsoft.com/office/powerpoint/2010/main" val="75315034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41600" y="0"/>
            <a:ext cx="6891184" cy="6858000"/>
          </a:xfrm>
          <a:prstGeom prst="rect">
            <a:avLst/>
          </a:prstGeom>
        </p:spPr>
      </p:pic>
    </p:spTree>
    <p:extLst>
      <p:ext uri="{BB962C8B-B14F-4D97-AF65-F5344CB8AC3E}">
        <p14:creationId xmlns:p14="http://schemas.microsoft.com/office/powerpoint/2010/main" val="15069007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Transformation in Agriculture</a:t>
            </a:r>
            <a:endParaRPr lang="en-US" dirty="0"/>
          </a:p>
        </p:txBody>
      </p:sp>
      <p:sp>
        <p:nvSpPr>
          <p:cNvPr id="3" name="Content Placeholder 2"/>
          <p:cNvSpPr>
            <a:spLocks noGrp="1"/>
          </p:cNvSpPr>
          <p:nvPr>
            <p:ph idx="1"/>
          </p:nvPr>
        </p:nvSpPr>
        <p:spPr>
          <a:xfrm>
            <a:off x="838199" y="1825625"/>
            <a:ext cx="10752117" cy="4800806"/>
          </a:xfrm>
        </p:spPr>
        <p:txBody>
          <a:bodyPr>
            <a:normAutofit/>
          </a:bodyPr>
          <a:lstStyle/>
          <a:p>
            <a:pPr marL="0" indent="0">
              <a:buNone/>
            </a:pPr>
            <a:r>
              <a:rPr lang="en-US" dirty="0" smtClean="0"/>
              <a:t>Operation Phakisa</a:t>
            </a:r>
          </a:p>
          <a:p>
            <a:pPr marL="0" indent="0">
              <a:buNone/>
            </a:pPr>
            <a:endParaRPr lang="en-US" dirty="0" smtClean="0"/>
          </a:p>
          <a:p>
            <a:pPr marL="0" indent="0">
              <a:buNone/>
            </a:pPr>
            <a:r>
              <a:rPr lang="en-US" dirty="0" smtClean="0"/>
              <a:t>Four key </a:t>
            </a:r>
            <a:r>
              <a:rPr lang="en-US" dirty="0" err="1" smtClean="0"/>
              <a:t>labour</a:t>
            </a:r>
            <a:r>
              <a:rPr lang="en-US" dirty="0" smtClean="0"/>
              <a:t> stream initiatives:</a:t>
            </a:r>
          </a:p>
          <a:p>
            <a:pPr marL="0" indent="0">
              <a:buNone/>
            </a:pPr>
            <a:endParaRPr lang="en-US" dirty="0" smtClean="0"/>
          </a:p>
          <a:p>
            <a:pPr marL="514350" indent="-514350">
              <a:buFont typeface="+mj-lt"/>
              <a:buAutoNum type="arabicPeriod"/>
            </a:pPr>
            <a:r>
              <a:rPr lang="en-US" dirty="0" smtClean="0"/>
              <a:t>Training </a:t>
            </a:r>
          </a:p>
          <a:p>
            <a:pPr marL="514350" indent="-514350">
              <a:buFont typeface="+mj-lt"/>
              <a:buAutoNum type="arabicPeriod"/>
            </a:pPr>
            <a:r>
              <a:rPr lang="en-US" dirty="0" smtClean="0"/>
              <a:t>Land ownership</a:t>
            </a:r>
          </a:p>
          <a:p>
            <a:pPr marL="514350" indent="-514350">
              <a:buFont typeface="+mj-lt"/>
              <a:buAutoNum type="arabicPeriod"/>
            </a:pPr>
            <a:r>
              <a:rPr lang="en-US" dirty="0" smtClean="0"/>
              <a:t>Agro-</a:t>
            </a:r>
            <a:r>
              <a:rPr lang="en-US" dirty="0" err="1" smtClean="0"/>
              <a:t>preneurship</a:t>
            </a:r>
            <a:endParaRPr lang="en-US" dirty="0" smtClean="0"/>
          </a:p>
          <a:p>
            <a:pPr marL="514350" indent="-514350">
              <a:buFont typeface="+mj-lt"/>
              <a:buAutoNum type="arabicPeriod"/>
            </a:pPr>
            <a:r>
              <a:rPr lang="en-US" dirty="0" smtClean="0"/>
              <a:t>Work opportunities</a:t>
            </a:r>
            <a:endParaRPr lang="en-US" dirty="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154202167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49703176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a:ext>
            </a:extLst>
          </a:blip>
          <a:srcRect r="-15693"/>
          <a:stretch/>
        </p:blipFill>
        <p:spPr>
          <a:xfrm>
            <a:off x="4156364" y="356261"/>
            <a:ext cx="4999511" cy="6198918"/>
          </a:xfrm>
          <a:prstGeom prst="rect">
            <a:avLst/>
          </a:prstGeom>
        </p:spPr>
      </p:pic>
    </p:spTree>
    <p:extLst>
      <p:ext uri="{BB962C8B-B14F-4D97-AF65-F5344CB8AC3E}">
        <p14:creationId xmlns:p14="http://schemas.microsoft.com/office/powerpoint/2010/main" val="178833082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85652" y="1163782"/>
            <a:ext cx="10569039" cy="523220"/>
          </a:xfrm>
          <a:prstGeom prst="rect">
            <a:avLst/>
          </a:prstGeom>
          <a:noFill/>
        </p:spPr>
        <p:txBody>
          <a:bodyPr wrap="square" rtlCol="0">
            <a:spAutoFit/>
          </a:bodyPr>
          <a:lstStyle/>
          <a:p>
            <a:r>
              <a:rPr lang="en-US" sz="2800" dirty="0" smtClean="0">
                <a:latin typeface="Tahoma" charset="0"/>
                <a:ea typeface="Tahoma" charset="0"/>
                <a:cs typeface="Tahoma" charset="0"/>
              </a:rPr>
              <a:t>84 000 jobs lost in the Agricultural sector </a:t>
            </a:r>
            <a:r>
              <a:rPr lang="mr-IN" sz="2800" dirty="0" smtClean="0">
                <a:latin typeface="Tahoma" charset="0"/>
                <a:ea typeface="Tahoma" charset="0"/>
                <a:cs typeface="Tahoma" charset="0"/>
              </a:rPr>
              <a:t>–</a:t>
            </a:r>
            <a:r>
              <a:rPr lang="en-US" sz="2800" dirty="0" smtClean="0">
                <a:latin typeface="Tahoma" charset="0"/>
                <a:ea typeface="Tahoma" charset="0"/>
                <a:cs typeface="Tahoma" charset="0"/>
              </a:rPr>
              <a:t> first 6 months of 2017</a:t>
            </a:r>
            <a:endParaRPr lang="en-US" sz="2800" dirty="0">
              <a:latin typeface="Tahoma" charset="0"/>
              <a:ea typeface="Tahoma" charset="0"/>
              <a:cs typeface="Tahoma"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31325" y="2078182"/>
            <a:ext cx="6365174" cy="3740727"/>
          </a:xfrm>
          <a:prstGeom prst="rect">
            <a:avLst/>
          </a:prstGeom>
        </p:spPr>
      </p:pic>
    </p:spTree>
    <p:extLst>
      <p:ext uri="{BB962C8B-B14F-4D97-AF65-F5344CB8AC3E}">
        <p14:creationId xmlns:p14="http://schemas.microsoft.com/office/powerpoint/2010/main" val="161057407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591962" y="890649"/>
            <a:ext cx="11099547" cy="4619502"/>
          </a:xfrm>
          <a:prstGeom prst="rect">
            <a:avLst/>
          </a:prstGeom>
        </p:spPr>
      </p:pic>
    </p:spTree>
    <p:extLst>
      <p:ext uri="{BB962C8B-B14F-4D97-AF65-F5344CB8AC3E}">
        <p14:creationId xmlns:p14="http://schemas.microsoft.com/office/powerpoint/2010/main" val="47203644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24973" y="451757"/>
            <a:ext cx="10058400" cy="5718822"/>
          </a:xfrm>
          <a:prstGeom prst="rect">
            <a:avLst/>
          </a:prstGeom>
        </p:spPr>
      </p:pic>
    </p:spTree>
    <p:extLst>
      <p:ext uri="{BB962C8B-B14F-4D97-AF65-F5344CB8AC3E}">
        <p14:creationId xmlns:p14="http://schemas.microsoft.com/office/powerpoint/2010/main" val="112869003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3194462" y="0"/>
            <a:ext cx="6650967" cy="6858000"/>
          </a:xfrm>
          <a:prstGeom prst="rect">
            <a:avLst/>
          </a:prstGeom>
        </p:spPr>
      </p:pic>
    </p:spTree>
    <p:extLst>
      <p:ext uri="{BB962C8B-B14F-4D97-AF65-F5344CB8AC3E}">
        <p14:creationId xmlns:p14="http://schemas.microsoft.com/office/powerpoint/2010/main" val="105699374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3700" y="0"/>
            <a:ext cx="11385176" cy="6858000"/>
          </a:xfrm>
          <a:prstGeom prst="rect">
            <a:avLst/>
          </a:prstGeom>
        </p:spPr>
      </p:pic>
    </p:spTree>
    <p:extLst>
      <p:ext uri="{BB962C8B-B14F-4D97-AF65-F5344CB8AC3E}">
        <p14:creationId xmlns:p14="http://schemas.microsoft.com/office/powerpoint/2010/main" val="23155112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what is all the fuss?</a:t>
            </a:r>
            <a:endParaRPr lang="en-US" dirty="0"/>
          </a:p>
        </p:txBody>
      </p:sp>
      <p:sp>
        <p:nvSpPr>
          <p:cNvPr id="3" name="Content Placeholder 2"/>
          <p:cNvSpPr>
            <a:spLocks noGrp="1"/>
          </p:cNvSpPr>
          <p:nvPr>
            <p:ph idx="1"/>
          </p:nvPr>
        </p:nvSpPr>
        <p:spPr/>
        <p:txBody>
          <a:bodyPr>
            <a:normAutofit lnSpcReduction="10000"/>
          </a:bodyPr>
          <a:lstStyle/>
          <a:p>
            <a:r>
              <a:rPr lang="en-US" sz="3200" dirty="0" smtClean="0"/>
              <a:t>Some black farmers leasing land from the </a:t>
            </a:r>
            <a:r>
              <a:rPr lang="en-US" sz="3200" dirty="0"/>
              <a:t>government are hesitant about making improvements as they worry that the land will be taken away from them and given to people with political connections. </a:t>
            </a:r>
          </a:p>
          <a:p>
            <a:r>
              <a:rPr lang="en-US" sz="3200" dirty="0"/>
              <a:t>According to </a:t>
            </a:r>
            <a:r>
              <a:rPr lang="en-US" sz="3200" dirty="0" err="1"/>
              <a:t>Nerpo</a:t>
            </a:r>
            <a:r>
              <a:rPr lang="en-US" sz="3200" dirty="0"/>
              <a:t>, only about 5% of smallholder farmers own their farms. The rest, it says, produced under “precarious land-tenure arrangements” either on land leased from the state (15%) or on communal land (80%). </a:t>
            </a:r>
            <a:endParaRPr lang="en-US" sz="3200" dirty="0" smtClean="0"/>
          </a:p>
          <a:p>
            <a:r>
              <a:rPr lang="en-US" sz="3200" dirty="0" smtClean="0"/>
              <a:t>The loss by Emerging farmers last year through stock theft was valued at R180 million (NERPO)</a:t>
            </a:r>
            <a:endParaRPr lang="en-US" sz="3200" dirty="0"/>
          </a:p>
        </p:txBody>
      </p:sp>
    </p:spTree>
    <p:extLst>
      <p:ext uri="{BB962C8B-B14F-4D97-AF65-F5344CB8AC3E}">
        <p14:creationId xmlns:p14="http://schemas.microsoft.com/office/powerpoint/2010/main" val="122095532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0000" y="0"/>
            <a:ext cx="4572000" cy="6858000"/>
          </a:xfrm>
          <a:prstGeom prst="rect">
            <a:avLst/>
          </a:prstGeom>
        </p:spPr>
      </p:pic>
    </p:spTree>
    <p:extLst>
      <p:ext uri="{BB962C8B-B14F-4D97-AF65-F5344CB8AC3E}">
        <p14:creationId xmlns:p14="http://schemas.microsoft.com/office/powerpoint/2010/main" val="175455811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6504" r="124"/>
          <a:stretch/>
        </p:blipFill>
        <p:spPr>
          <a:xfrm>
            <a:off x="609600" y="688769"/>
            <a:ext cx="9567553" cy="5597730"/>
          </a:xfrm>
          <a:prstGeom prst="rect">
            <a:avLst/>
          </a:prstGeom>
        </p:spPr>
      </p:pic>
    </p:spTree>
    <p:extLst>
      <p:ext uri="{BB962C8B-B14F-4D97-AF65-F5344CB8AC3E}">
        <p14:creationId xmlns:p14="http://schemas.microsoft.com/office/powerpoint/2010/main" val="70928737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49435" y="1486555"/>
            <a:ext cx="7046890" cy="4391731"/>
          </a:xfrm>
          <a:prstGeom prst="rect">
            <a:avLst/>
          </a:prstGeom>
        </p:spPr>
      </p:pic>
      <p:sp>
        <p:nvSpPr>
          <p:cNvPr id="3" name="TextBox 2"/>
          <p:cNvSpPr txBox="1"/>
          <p:nvPr/>
        </p:nvSpPr>
        <p:spPr>
          <a:xfrm>
            <a:off x="1365662" y="380010"/>
            <a:ext cx="9013372" cy="707886"/>
          </a:xfrm>
          <a:prstGeom prst="rect">
            <a:avLst/>
          </a:prstGeom>
          <a:noFill/>
        </p:spPr>
        <p:txBody>
          <a:bodyPr wrap="square" rtlCol="0">
            <a:spAutoFit/>
          </a:bodyPr>
          <a:lstStyle/>
          <a:p>
            <a:r>
              <a:rPr lang="en-US" sz="2000" dirty="0" smtClean="0">
                <a:latin typeface="Tahoma" charset="0"/>
                <a:ea typeface="Tahoma" charset="0"/>
                <a:cs typeface="Tahoma" charset="0"/>
              </a:rPr>
              <a:t>R160 million invested in Agriculture using money deposited in banks i.e. expropriation without compensations will cost ordinary citizens R160 million</a:t>
            </a:r>
            <a:endParaRPr lang="en-US" sz="2000" dirty="0">
              <a:latin typeface="Tahoma" charset="0"/>
              <a:ea typeface="Tahoma" charset="0"/>
              <a:cs typeface="Tahoma" charset="0"/>
            </a:endParaRPr>
          </a:p>
        </p:txBody>
      </p:sp>
      <p:sp>
        <p:nvSpPr>
          <p:cNvPr id="4" name="TextBox 3"/>
          <p:cNvSpPr txBox="1"/>
          <p:nvPr/>
        </p:nvSpPr>
        <p:spPr>
          <a:xfrm>
            <a:off x="1365661" y="6234545"/>
            <a:ext cx="9832769" cy="369332"/>
          </a:xfrm>
          <a:prstGeom prst="rect">
            <a:avLst/>
          </a:prstGeom>
          <a:noFill/>
        </p:spPr>
        <p:txBody>
          <a:bodyPr wrap="square" rtlCol="0">
            <a:spAutoFit/>
          </a:bodyPr>
          <a:lstStyle/>
          <a:p>
            <a:r>
              <a:rPr lang="en-US" b="1" dirty="0" smtClean="0"/>
              <a:t>Commercial banks R80.04 billion; Land Bank R37.80 billion; Agricultural Co-operatives </a:t>
            </a:r>
            <a:r>
              <a:rPr lang="en-US" b="1" smtClean="0"/>
              <a:t>R9.34 billion</a:t>
            </a:r>
            <a:endParaRPr lang="en-US" b="1"/>
          </a:p>
        </p:txBody>
      </p:sp>
    </p:spTree>
    <p:extLst>
      <p:ext uri="{BB962C8B-B14F-4D97-AF65-F5344CB8AC3E}">
        <p14:creationId xmlns:p14="http://schemas.microsoft.com/office/powerpoint/2010/main" val="32665319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9700" y="0"/>
            <a:ext cx="11889221" cy="6858000"/>
          </a:xfrm>
          <a:prstGeom prst="rect">
            <a:avLst/>
          </a:prstGeom>
        </p:spPr>
      </p:pic>
    </p:spTree>
    <p:extLst>
      <p:ext uri="{BB962C8B-B14F-4D97-AF65-F5344CB8AC3E}">
        <p14:creationId xmlns:p14="http://schemas.microsoft.com/office/powerpoint/2010/main" val="171428286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3871356" y="0"/>
            <a:ext cx="5702440" cy="6857999"/>
          </a:xfrm>
          <a:prstGeom prst="rect">
            <a:avLst/>
          </a:prstGeom>
        </p:spPr>
      </p:pic>
    </p:spTree>
    <p:extLst>
      <p:ext uri="{BB962C8B-B14F-4D97-AF65-F5344CB8AC3E}">
        <p14:creationId xmlns:p14="http://schemas.microsoft.com/office/powerpoint/2010/main" val="124968755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44700" y="0"/>
            <a:ext cx="8083072" cy="6858000"/>
          </a:xfrm>
          <a:prstGeom prst="rect">
            <a:avLst/>
          </a:prstGeom>
        </p:spPr>
      </p:pic>
    </p:spTree>
    <p:extLst>
      <p:ext uri="{BB962C8B-B14F-4D97-AF65-F5344CB8AC3E}">
        <p14:creationId xmlns:p14="http://schemas.microsoft.com/office/powerpoint/2010/main" val="214283642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73777" y="760021"/>
            <a:ext cx="10493929" cy="5200668"/>
          </a:xfrm>
          <a:prstGeom prst="rect">
            <a:avLst/>
          </a:prstGeom>
        </p:spPr>
      </p:pic>
    </p:spTree>
    <p:extLst>
      <p:ext uri="{BB962C8B-B14F-4D97-AF65-F5344CB8AC3E}">
        <p14:creationId xmlns:p14="http://schemas.microsoft.com/office/powerpoint/2010/main" val="92927288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68074978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3028208" y="142504"/>
            <a:ext cx="5201392" cy="6472052"/>
          </a:xfrm>
          <a:prstGeom prst="rect">
            <a:avLst/>
          </a:prstGeom>
        </p:spPr>
      </p:pic>
    </p:spTree>
    <p:extLst>
      <p:ext uri="{BB962C8B-B14F-4D97-AF65-F5344CB8AC3E}">
        <p14:creationId xmlns:p14="http://schemas.microsoft.com/office/powerpoint/2010/main" val="201402739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38600" y="0"/>
            <a:ext cx="4107838" cy="6858000"/>
          </a:xfrm>
          <a:prstGeom prst="rect">
            <a:avLst/>
          </a:prstGeom>
        </p:spPr>
      </p:pic>
    </p:spTree>
    <p:extLst>
      <p:ext uri="{BB962C8B-B14F-4D97-AF65-F5344CB8AC3E}">
        <p14:creationId xmlns:p14="http://schemas.microsoft.com/office/powerpoint/2010/main" val="130594617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381500" y="0"/>
            <a:ext cx="3412992" cy="6858000"/>
          </a:xfrm>
          <a:prstGeom prst="rect">
            <a:avLst/>
          </a:prstGeom>
        </p:spPr>
      </p:pic>
    </p:spTree>
    <p:extLst>
      <p:ext uri="{BB962C8B-B14F-4D97-AF65-F5344CB8AC3E}">
        <p14:creationId xmlns:p14="http://schemas.microsoft.com/office/powerpoint/2010/main" val="68074978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25038" y="598281"/>
            <a:ext cx="8977745" cy="5831312"/>
          </a:xfrm>
          <a:prstGeom prst="rect">
            <a:avLst/>
          </a:prstGeom>
        </p:spPr>
      </p:pic>
    </p:spTree>
    <p:extLst>
      <p:ext uri="{BB962C8B-B14F-4D97-AF65-F5344CB8AC3E}">
        <p14:creationId xmlns:p14="http://schemas.microsoft.com/office/powerpoint/2010/main" val="66594252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9475" y="166256"/>
            <a:ext cx="5462650" cy="5165766"/>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7127" y="989934"/>
            <a:ext cx="2838202" cy="5868066"/>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900" y="3788228"/>
            <a:ext cx="4771548" cy="2909455"/>
          </a:xfrm>
          <a:prstGeom prst="rect">
            <a:avLst/>
          </a:prstGeom>
        </p:spPr>
      </p:pic>
    </p:spTree>
    <p:extLst>
      <p:ext uri="{BB962C8B-B14F-4D97-AF65-F5344CB8AC3E}">
        <p14:creationId xmlns:p14="http://schemas.microsoft.com/office/powerpoint/2010/main" val="76480348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75315034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Through membership of </a:t>
            </a:r>
            <a:r>
              <a:rPr lang="en-US" dirty="0" err="1" smtClean="0"/>
              <a:t>Agbiz</a:t>
            </a:r>
            <a:r>
              <a:rPr lang="en-US" dirty="0" smtClean="0"/>
              <a:t> &amp; </a:t>
            </a:r>
            <a:r>
              <a:rPr lang="en-US" dirty="0" err="1" smtClean="0"/>
              <a:t>Agri</a:t>
            </a:r>
            <a:r>
              <a:rPr lang="en-US" dirty="0" smtClean="0"/>
              <a:t> SA</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AASA is involved in the following </a:t>
            </a:r>
            <a:r>
              <a:rPr lang="en-US" dirty="0" err="1" smtClean="0"/>
              <a:t>programmes</a:t>
            </a:r>
            <a:r>
              <a:rPr lang="en-US" dirty="0" smtClean="0"/>
              <a:t>:</a:t>
            </a:r>
          </a:p>
          <a:p>
            <a:pPr marL="0" indent="0">
              <a:buNone/>
            </a:pPr>
            <a:endParaRPr lang="en-US" dirty="0"/>
          </a:p>
          <a:p>
            <a:pPr marL="514350" indent="-514350">
              <a:buAutoNum type="arabicPeriod"/>
            </a:pPr>
            <a:r>
              <a:rPr lang="en-US" dirty="0" err="1" smtClean="0"/>
              <a:t>AgriSeta</a:t>
            </a:r>
            <a:endParaRPr lang="en-US" dirty="0" smtClean="0"/>
          </a:p>
          <a:p>
            <a:pPr marL="514350" indent="-514350">
              <a:buAutoNum type="arabicPeriod"/>
            </a:pPr>
            <a:r>
              <a:rPr lang="en-US" dirty="0" smtClean="0"/>
              <a:t>BUSA</a:t>
            </a:r>
          </a:p>
          <a:p>
            <a:pPr marL="514350" indent="-514350">
              <a:buAutoNum type="arabicPeriod"/>
            </a:pPr>
            <a:r>
              <a:rPr lang="en-US" dirty="0" err="1" smtClean="0"/>
              <a:t>AgriBEE</a:t>
            </a:r>
            <a:endParaRPr lang="en-US" dirty="0" smtClean="0"/>
          </a:p>
          <a:p>
            <a:pPr marL="514350" indent="-514350">
              <a:buAutoNum type="arabicPeriod"/>
            </a:pPr>
            <a:r>
              <a:rPr lang="en-US" dirty="0" err="1" smtClean="0"/>
              <a:t>Agri</a:t>
            </a:r>
            <a:r>
              <a:rPr lang="en-US" dirty="0" smtClean="0"/>
              <a:t>-Colleges</a:t>
            </a:r>
          </a:p>
          <a:p>
            <a:pPr marL="514350" indent="-514350">
              <a:buAutoNum type="arabicPeriod"/>
            </a:pPr>
            <a:r>
              <a:rPr lang="en-US" dirty="0" smtClean="0"/>
              <a:t>Gender Commission</a:t>
            </a:r>
          </a:p>
          <a:p>
            <a:pPr marL="514350" indent="-514350">
              <a:buAutoNum type="arabicPeriod"/>
            </a:pPr>
            <a:r>
              <a:rPr lang="en-US" dirty="0" err="1" smtClean="0"/>
              <a:t>Agri</a:t>
            </a:r>
            <a:r>
              <a:rPr lang="en-US" dirty="0" smtClean="0"/>
              <a:t>-villages</a:t>
            </a:r>
          </a:p>
          <a:p>
            <a:pPr marL="514350" indent="-514350">
              <a:buAutoNum type="arabicPeriod"/>
            </a:pPr>
            <a:r>
              <a:rPr lang="en-US" dirty="0" smtClean="0"/>
              <a:t>NERPO</a:t>
            </a:r>
          </a:p>
          <a:p>
            <a:pPr marL="514350" indent="-514350">
              <a:buAutoNum type="arabicPeriod"/>
            </a:pPr>
            <a:r>
              <a:rPr lang="en-US" dirty="0" smtClean="0"/>
              <a:t>AFASA</a:t>
            </a:r>
            <a:endParaRPr lang="en-US" dirty="0"/>
          </a:p>
        </p:txBody>
      </p:sp>
    </p:spTree>
    <p:extLst>
      <p:ext uri="{BB962C8B-B14F-4D97-AF65-F5344CB8AC3E}">
        <p14:creationId xmlns:p14="http://schemas.microsoft.com/office/powerpoint/2010/main" val="131307045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 y="330198"/>
            <a:ext cx="12192001" cy="6190355"/>
          </a:xfrm>
          <a:prstGeom prst="rect">
            <a:avLst/>
          </a:prstGeom>
        </p:spPr>
      </p:pic>
    </p:spTree>
    <p:extLst>
      <p:ext uri="{BB962C8B-B14F-4D97-AF65-F5344CB8AC3E}">
        <p14:creationId xmlns:p14="http://schemas.microsoft.com/office/powerpoint/2010/main" val="171624892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44600" y="0"/>
            <a:ext cx="9695221" cy="6858000"/>
          </a:xfrm>
          <a:prstGeom prst="rect">
            <a:avLst/>
          </a:prstGeom>
        </p:spPr>
      </p:pic>
    </p:spTree>
    <p:extLst>
      <p:ext uri="{BB962C8B-B14F-4D97-AF65-F5344CB8AC3E}">
        <p14:creationId xmlns:p14="http://schemas.microsoft.com/office/powerpoint/2010/main" val="117038110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0000" y="0"/>
            <a:ext cx="4572000" cy="6858000"/>
          </a:xfrm>
          <a:prstGeom prst="rect">
            <a:avLst/>
          </a:prstGeom>
        </p:spPr>
      </p:pic>
    </p:spTree>
    <p:extLst>
      <p:ext uri="{BB962C8B-B14F-4D97-AF65-F5344CB8AC3E}">
        <p14:creationId xmlns:p14="http://schemas.microsoft.com/office/powerpoint/2010/main" val="185300699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1520" y="2612571"/>
            <a:ext cx="11778804" cy="1460665"/>
          </a:xfrm>
          <a:prstGeom prst="rect">
            <a:avLst/>
          </a:prstGeom>
        </p:spPr>
      </p:pic>
    </p:spTree>
    <p:extLst>
      <p:ext uri="{BB962C8B-B14F-4D97-AF65-F5344CB8AC3E}">
        <p14:creationId xmlns:p14="http://schemas.microsoft.com/office/powerpoint/2010/main" val="179244163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432300" y="0"/>
            <a:ext cx="3321646" cy="6858000"/>
          </a:xfrm>
          <a:prstGeom prst="rect">
            <a:avLst/>
          </a:prstGeom>
        </p:spPr>
      </p:pic>
    </p:spTree>
    <p:extLst>
      <p:ext uri="{BB962C8B-B14F-4D97-AF65-F5344CB8AC3E}">
        <p14:creationId xmlns:p14="http://schemas.microsoft.com/office/powerpoint/2010/main" val="43945673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a:ext>
            </a:extLst>
          </a:blip>
          <a:stretch/>
        </p:blipFill>
        <p:spPr>
          <a:xfrm>
            <a:off x="3631474" y="1"/>
            <a:ext cx="4854178" cy="6858000"/>
          </a:xfrm>
          <a:prstGeom prst="rect">
            <a:avLst/>
          </a:prstGeom>
          <a:noFill/>
          <a:ln>
            <a:noFill/>
          </a:ln>
        </p:spPr>
      </p:pic>
    </p:spTree>
    <p:extLst>
      <p:ext uri="{BB962C8B-B14F-4D97-AF65-F5344CB8AC3E}">
        <p14:creationId xmlns:p14="http://schemas.microsoft.com/office/powerpoint/2010/main" val="2038002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35103478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Agritourism</a:t>
            </a:r>
            <a:r>
              <a:rPr lang="en-US" dirty="0" smtClean="0"/>
              <a:t> South Africa</a:t>
            </a:r>
            <a:endParaRPr lang="en-US"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US" dirty="0" smtClean="0"/>
              <a:t>We assist in educating all South African consumers on what farmers do, how food is grown/produced by working with various stakeholders.</a:t>
            </a:r>
          </a:p>
          <a:p>
            <a:pPr marL="514350" indent="-514350">
              <a:buFont typeface="+mj-lt"/>
              <a:buAutoNum type="arabicPeriod"/>
            </a:pPr>
            <a:r>
              <a:rPr lang="en-US" dirty="0" smtClean="0"/>
              <a:t>We help dispel negative perceptions of ordinary citizens about the agricultural sector by supporting Youth programs that target the youth.</a:t>
            </a:r>
          </a:p>
          <a:p>
            <a:pPr marL="514350" indent="-514350">
              <a:buFont typeface="+mj-lt"/>
              <a:buAutoNum type="arabicPeriod"/>
            </a:pPr>
            <a:r>
              <a:rPr lang="en-US" dirty="0" smtClean="0"/>
              <a:t>We have several Emerging farmers (information is on our website) that we assist in </a:t>
            </a:r>
            <a:r>
              <a:rPr lang="en-US" dirty="0" err="1" smtClean="0"/>
              <a:t>Agritourism</a:t>
            </a:r>
            <a:r>
              <a:rPr lang="en-US" dirty="0" smtClean="0"/>
              <a:t> initiatives.</a:t>
            </a:r>
          </a:p>
          <a:p>
            <a:pPr marL="514350" indent="-514350">
              <a:buFont typeface="+mj-lt"/>
              <a:buAutoNum type="arabicPeriod"/>
            </a:pPr>
            <a:r>
              <a:rPr lang="en-US" dirty="0" smtClean="0"/>
              <a:t>We assist in creating a relevant and accessible </a:t>
            </a:r>
            <a:r>
              <a:rPr lang="en-US" dirty="0" err="1" smtClean="0"/>
              <a:t>Agritourism</a:t>
            </a:r>
            <a:r>
              <a:rPr lang="en-US" dirty="0" smtClean="0"/>
              <a:t> intelligence environment to support a viable network of </a:t>
            </a:r>
            <a:r>
              <a:rPr lang="en-US" dirty="0" err="1" smtClean="0"/>
              <a:t>Agritourism</a:t>
            </a:r>
            <a:r>
              <a:rPr lang="en-US" dirty="0" smtClean="0"/>
              <a:t> participants.</a:t>
            </a:r>
          </a:p>
          <a:p>
            <a:pPr marL="0" indent="0">
              <a:buNone/>
            </a:pPr>
            <a:endParaRPr lang="en-US" dirty="0"/>
          </a:p>
        </p:txBody>
      </p:sp>
    </p:spTree>
    <p:extLst>
      <p:ext uri="{BB962C8B-B14F-4D97-AF65-F5344CB8AC3E}">
        <p14:creationId xmlns:p14="http://schemas.microsoft.com/office/powerpoint/2010/main" val="38169637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764" y="83127"/>
            <a:ext cx="11067802" cy="6329548"/>
          </a:xfrm>
        </p:spPr>
        <p:txBody>
          <a:bodyPr>
            <a:normAutofit fontScale="90000"/>
          </a:bodyPr>
          <a:lstStyle/>
          <a:p>
            <a:r>
              <a:rPr lang="en-US" sz="5000" b="1" dirty="0" err="1" smtClean="0">
                <a:solidFill>
                  <a:srgbClr val="FF0000"/>
                </a:solidFill>
              </a:rPr>
              <a:t>Agritourism</a:t>
            </a:r>
            <a:r>
              <a:rPr lang="en-US" sz="5000" b="1" dirty="0" smtClean="0">
                <a:solidFill>
                  <a:srgbClr val="FF0000"/>
                </a:solidFill>
              </a:rPr>
              <a:t> South Africa wishes to express their view on farm murders. </a:t>
            </a:r>
            <a:br>
              <a:rPr lang="en-US" sz="5000" b="1" dirty="0" smtClean="0">
                <a:solidFill>
                  <a:srgbClr val="FF0000"/>
                </a:solidFill>
              </a:rPr>
            </a:br>
            <a:r>
              <a:rPr lang="en-US" sz="5000" b="1" dirty="0" smtClean="0">
                <a:solidFill>
                  <a:srgbClr val="FF0000"/>
                </a:solidFill>
              </a:rPr>
              <a:t/>
            </a:r>
            <a:br>
              <a:rPr lang="en-US" sz="5000" b="1" dirty="0" smtClean="0">
                <a:solidFill>
                  <a:srgbClr val="FF0000"/>
                </a:solidFill>
              </a:rPr>
            </a:br>
            <a:r>
              <a:rPr lang="en-US" sz="5000" b="1" dirty="0" smtClean="0">
                <a:solidFill>
                  <a:srgbClr val="FF0000"/>
                </a:solidFill>
              </a:rPr>
              <a:t>They are not racially motivated, but purely committed by criminals. </a:t>
            </a:r>
            <a:br>
              <a:rPr lang="en-US" sz="5000" b="1" dirty="0" smtClean="0">
                <a:solidFill>
                  <a:srgbClr val="FF0000"/>
                </a:solidFill>
              </a:rPr>
            </a:br>
            <a:r>
              <a:rPr lang="en-US" sz="5000" b="1" dirty="0" smtClean="0">
                <a:solidFill>
                  <a:srgbClr val="FF0000"/>
                </a:solidFill>
              </a:rPr>
              <a:t/>
            </a:r>
            <a:br>
              <a:rPr lang="en-US" sz="5000" b="1" dirty="0" smtClean="0">
                <a:solidFill>
                  <a:srgbClr val="FF0000"/>
                </a:solidFill>
              </a:rPr>
            </a:br>
            <a:r>
              <a:rPr lang="en-US" sz="5000" b="1" dirty="0" smtClean="0">
                <a:solidFill>
                  <a:srgbClr val="FF0000"/>
                </a:solidFill>
              </a:rPr>
              <a:t>We trust that the police and army will give their immediate attention to resolving the murders of all South Africans.</a:t>
            </a:r>
            <a:br>
              <a:rPr lang="en-US" sz="5000" b="1" dirty="0" smtClean="0">
                <a:solidFill>
                  <a:srgbClr val="FF0000"/>
                </a:solidFill>
              </a:rPr>
            </a:br>
            <a:endParaRPr lang="en-US" sz="5000" b="1" dirty="0">
              <a:solidFill>
                <a:srgbClr val="FF0000"/>
              </a:solidFill>
            </a:endParaRPr>
          </a:p>
        </p:txBody>
      </p:sp>
    </p:spTree>
    <p:extLst>
      <p:ext uri="{BB962C8B-B14F-4D97-AF65-F5344CB8AC3E}">
        <p14:creationId xmlns:p14="http://schemas.microsoft.com/office/powerpoint/2010/main" val="136252829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505200" y="0"/>
            <a:ext cx="5166693" cy="6858000"/>
          </a:xfrm>
          <a:prstGeom prst="rect">
            <a:avLst/>
          </a:prstGeom>
        </p:spPr>
      </p:pic>
    </p:spTree>
    <p:extLst>
      <p:ext uri="{BB962C8B-B14F-4D97-AF65-F5344CB8AC3E}">
        <p14:creationId xmlns:p14="http://schemas.microsoft.com/office/powerpoint/2010/main" val="173650070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AASA offer its Emerging farmers?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Communication opportunities</a:t>
            </a:r>
          </a:p>
          <a:p>
            <a:pPr marL="514350" indent="-514350">
              <a:buFont typeface="+mj-lt"/>
              <a:buAutoNum type="arabicPeriod"/>
            </a:pPr>
            <a:r>
              <a:rPr lang="en-US" dirty="0" smtClean="0"/>
              <a:t>Website listing</a:t>
            </a:r>
          </a:p>
          <a:p>
            <a:pPr marL="514350" indent="-514350">
              <a:buFont typeface="+mj-lt"/>
              <a:buAutoNum type="arabicPeriod"/>
            </a:pPr>
            <a:r>
              <a:rPr lang="en-US" dirty="0" smtClean="0"/>
              <a:t>Networking</a:t>
            </a:r>
          </a:p>
          <a:p>
            <a:pPr marL="514350" indent="-514350">
              <a:buFont typeface="+mj-lt"/>
              <a:buAutoNum type="arabicPeriod"/>
            </a:pPr>
            <a:r>
              <a:rPr lang="en-US" dirty="0" smtClean="0"/>
              <a:t>Research</a:t>
            </a:r>
          </a:p>
          <a:p>
            <a:pPr marL="514350" indent="-514350">
              <a:buFont typeface="+mj-lt"/>
              <a:buAutoNum type="arabicPeriod"/>
            </a:pPr>
            <a:r>
              <a:rPr lang="en-US" dirty="0" smtClean="0"/>
              <a:t>Information sharing</a:t>
            </a:r>
          </a:p>
          <a:p>
            <a:pPr marL="514350" indent="-514350">
              <a:buFont typeface="+mj-lt"/>
              <a:buAutoNum type="arabicPeriod"/>
            </a:pPr>
            <a:r>
              <a:rPr lang="en-US" dirty="0" smtClean="0"/>
              <a:t>Advocacy</a:t>
            </a:r>
          </a:p>
          <a:p>
            <a:pPr marL="514350" indent="-514350">
              <a:buFont typeface="+mj-lt"/>
              <a:buAutoNum type="arabicPeriod"/>
            </a:pPr>
            <a:r>
              <a:rPr lang="en-US" dirty="0" smtClean="0"/>
              <a:t>Best Practices</a:t>
            </a:r>
            <a:endParaRPr lang="en-US" dirty="0"/>
          </a:p>
        </p:txBody>
      </p:sp>
    </p:spTree>
    <p:extLst>
      <p:ext uri="{BB962C8B-B14F-4D97-AF65-F5344CB8AC3E}">
        <p14:creationId xmlns:p14="http://schemas.microsoft.com/office/powerpoint/2010/main" val="54716197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847119" cy="1325563"/>
          </a:xfrm>
        </p:spPr>
        <p:txBody>
          <a:bodyPr>
            <a:normAutofit/>
          </a:bodyPr>
          <a:lstStyle/>
          <a:p>
            <a:r>
              <a:rPr lang="en-US" dirty="0" smtClean="0"/>
              <a:t>PLEA TO THE TOURISM BODIES/ASSOCIATIONS</a:t>
            </a:r>
            <a:endParaRPr lang="en-US" dirty="0"/>
          </a:p>
        </p:txBody>
      </p:sp>
      <p:sp>
        <p:nvSpPr>
          <p:cNvPr id="3" name="Content Placeholder 2"/>
          <p:cNvSpPr>
            <a:spLocks noGrp="1"/>
          </p:cNvSpPr>
          <p:nvPr>
            <p:ph idx="1"/>
          </p:nvPr>
        </p:nvSpPr>
        <p:spPr/>
        <p:txBody>
          <a:bodyPr>
            <a:normAutofit lnSpcReduction="10000"/>
          </a:bodyPr>
          <a:lstStyle/>
          <a:p>
            <a:r>
              <a:rPr lang="en-US" dirty="0" smtClean="0"/>
              <a:t>Booking sites </a:t>
            </a:r>
            <a:r>
              <a:rPr lang="mr-IN" dirty="0" smtClean="0"/>
              <a:t>–</a:t>
            </a:r>
            <a:r>
              <a:rPr lang="en-US" dirty="0" smtClean="0"/>
              <a:t> information must be truthful </a:t>
            </a:r>
            <a:r>
              <a:rPr lang="mr-IN" dirty="0" smtClean="0"/>
              <a:t>–</a:t>
            </a:r>
            <a:r>
              <a:rPr lang="en-US" dirty="0" smtClean="0"/>
              <a:t> say things as they are</a:t>
            </a:r>
          </a:p>
          <a:p>
            <a:r>
              <a:rPr lang="en-US" dirty="0" smtClean="0"/>
              <a:t>Complaints from international visitors and journalists</a:t>
            </a:r>
          </a:p>
          <a:p>
            <a:r>
              <a:rPr lang="en-US" dirty="0" smtClean="0"/>
              <a:t>Need </a:t>
            </a:r>
            <a:r>
              <a:rPr lang="en-US" dirty="0"/>
              <a:t>for all establishments to be </a:t>
            </a:r>
            <a:r>
              <a:rPr lang="en-US" dirty="0" smtClean="0"/>
              <a:t>graded</a:t>
            </a:r>
          </a:p>
          <a:p>
            <a:r>
              <a:rPr lang="en-US" dirty="0" smtClean="0"/>
              <a:t>Security</a:t>
            </a:r>
          </a:p>
          <a:p>
            <a:r>
              <a:rPr lang="en-US" dirty="0" smtClean="0"/>
              <a:t>The Tourism industry needs to acknowledge that unless they support Rural Tourism, there will be SEVERE consequences </a:t>
            </a:r>
            <a:r>
              <a:rPr lang="mr-IN" dirty="0" smtClean="0"/>
              <a:t>–</a:t>
            </a:r>
            <a:r>
              <a:rPr lang="en-US" dirty="0"/>
              <a:t> </a:t>
            </a:r>
            <a:r>
              <a:rPr lang="en-US" dirty="0" smtClean="0"/>
              <a:t>NOT ENOUGH FOOD TO FEED SOUTH AFRICANS, NEVER MIND TOURISTS!</a:t>
            </a:r>
          </a:p>
          <a:p>
            <a:r>
              <a:rPr lang="en-US" dirty="0" smtClean="0"/>
              <a:t>Population in Africa will double by 2050.  We will be the highest populated continent in the world.</a:t>
            </a:r>
          </a:p>
          <a:p>
            <a:r>
              <a:rPr lang="en-US" dirty="0" smtClean="0"/>
              <a:t>ACTION, NOT WORDS, IS REQUIRED BY THE TOURISM INDUSTRY!</a:t>
            </a:r>
          </a:p>
          <a:p>
            <a:endParaRPr lang="en-US" dirty="0"/>
          </a:p>
        </p:txBody>
      </p:sp>
    </p:spTree>
    <p:extLst>
      <p:ext uri="{BB962C8B-B14F-4D97-AF65-F5344CB8AC3E}">
        <p14:creationId xmlns:p14="http://schemas.microsoft.com/office/powerpoint/2010/main" val="143019772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19500" y="0"/>
            <a:ext cx="4947881" cy="6858000"/>
          </a:xfrm>
          <a:prstGeom prst="rect">
            <a:avLst/>
          </a:prstGeom>
        </p:spPr>
      </p:pic>
    </p:spTree>
    <p:extLst>
      <p:ext uri="{BB962C8B-B14F-4D97-AF65-F5344CB8AC3E}">
        <p14:creationId xmlns:p14="http://schemas.microsoft.com/office/powerpoint/2010/main" val="130594617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92914896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80999"/>
            <a:ext cx="12224794" cy="6112397"/>
          </a:xfrm>
          <a:prstGeom prst="rect">
            <a:avLst/>
          </a:prstGeom>
        </p:spPr>
      </p:pic>
    </p:spTree>
    <p:extLst>
      <p:ext uri="{BB962C8B-B14F-4D97-AF65-F5344CB8AC3E}">
        <p14:creationId xmlns:p14="http://schemas.microsoft.com/office/powerpoint/2010/main" val="80191107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5600" y="0"/>
            <a:ext cx="8940511" cy="6858000"/>
          </a:xfrm>
          <a:prstGeom prst="rect">
            <a:avLst/>
          </a:prstGeom>
        </p:spPr>
      </p:pic>
    </p:spTree>
    <p:extLst>
      <p:ext uri="{BB962C8B-B14F-4D97-AF65-F5344CB8AC3E}">
        <p14:creationId xmlns:p14="http://schemas.microsoft.com/office/powerpoint/2010/main" val="150919269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27200" y="0"/>
            <a:ext cx="8727201" cy="6858000"/>
          </a:xfrm>
          <a:prstGeom prst="rect">
            <a:avLst/>
          </a:prstGeom>
        </p:spPr>
      </p:pic>
    </p:spTree>
    <p:extLst>
      <p:ext uri="{BB962C8B-B14F-4D97-AF65-F5344CB8AC3E}">
        <p14:creationId xmlns:p14="http://schemas.microsoft.com/office/powerpoint/2010/main" val="169185118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881" y="365125"/>
            <a:ext cx="11839698" cy="1325563"/>
          </a:xfrm>
        </p:spPr>
        <p:txBody>
          <a:bodyPr>
            <a:normAutofit/>
          </a:bodyPr>
          <a:lstStyle/>
          <a:p>
            <a:r>
              <a:rPr lang="en-US" sz="2800" dirty="0" smtClean="0">
                <a:solidFill>
                  <a:srgbClr val="FF0000"/>
                </a:solidFill>
                <a:latin typeface="Tahoma" charset="0"/>
                <a:ea typeface="Tahoma" charset="0"/>
                <a:cs typeface="Tahoma" charset="0"/>
              </a:rPr>
              <a:t>Socio-Economic Development in Rural South Africa through </a:t>
            </a:r>
            <a:r>
              <a:rPr lang="en-US" sz="2800" dirty="0" err="1" smtClean="0">
                <a:solidFill>
                  <a:srgbClr val="FF0000"/>
                </a:solidFill>
                <a:latin typeface="Tahoma" charset="0"/>
                <a:ea typeface="Tahoma" charset="0"/>
                <a:cs typeface="Tahoma" charset="0"/>
              </a:rPr>
              <a:t>Agritourism</a:t>
            </a:r>
            <a:endParaRPr lang="en-US" sz="2800" dirty="0">
              <a:solidFill>
                <a:srgbClr val="FF0000"/>
              </a:solidFill>
              <a:latin typeface="Tahoma" charset="0"/>
              <a:ea typeface="Tahoma" charset="0"/>
              <a:cs typeface="Tahoma" charset="0"/>
            </a:endParaRPr>
          </a:p>
        </p:txBody>
      </p:sp>
      <p:sp>
        <p:nvSpPr>
          <p:cNvPr id="3" name="Content Placeholder 2"/>
          <p:cNvSpPr>
            <a:spLocks noGrp="1"/>
          </p:cNvSpPr>
          <p:nvPr>
            <p:ph idx="1"/>
          </p:nvPr>
        </p:nvSpPr>
        <p:spPr>
          <a:xfrm>
            <a:off x="838200" y="1825625"/>
            <a:ext cx="10515600" cy="3648900"/>
          </a:xfrm>
        </p:spPr>
        <p:txBody>
          <a:bodyPr/>
          <a:lstStyle/>
          <a:p>
            <a:r>
              <a:rPr lang="en-US" dirty="0" smtClean="0"/>
              <a:t>Improved </a:t>
            </a:r>
            <a:r>
              <a:rPr lang="en-US" dirty="0" err="1" smtClean="0"/>
              <a:t>utilisation</a:t>
            </a:r>
            <a:r>
              <a:rPr lang="en-US" dirty="0" smtClean="0"/>
              <a:t> of both natural and built rural resources</a:t>
            </a:r>
          </a:p>
          <a:p>
            <a:r>
              <a:rPr lang="en-US" dirty="0" smtClean="0"/>
              <a:t>Enhancement of environmental conservation and management</a:t>
            </a:r>
          </a:p>
          <a:p>
            <a:r>
              <a:rPr lang="en-US" dirty="0" smtClean="0"/>
              <a:t>Promotion of rural products</a:t>
            </a:r>
          </a:p>
          <a:p>
            <a:r>
              <a:rPr lang="en-US" dirty="0" smtClean="0"/>
              <a:t>Support for rural traditions and cultural initiatives</a:t>
            </a:r>
          </a:p>
          <a:p>
            <a:r>
              <a:rPr lang="en-US" dirty="0" smtClean="0"/>
              <a:t>Development of Agricultural areas</a:t>
            </a:r>
          </a:p>
          <a:p>
            <a:r>
              <a:rPr lang="en-US" dirty="0" smtClean="0"/>
              <a:t>Development of Youth and Social Tourism</a:t>
            </a:r>
          </a:p>
          <a:p>
            <a:r>
              <a:rPr lang="en-US" dirty="0" smtClean="0"/>
              <a:t>Enhancement of the relationship between city and countryside</a:t>
            </a:r>
            <a:endParaRPr lang="en-US" dirty="0"/>
          </a:p>
        </p:txBody>
      </p:sp>
    </p:spTree>
    <p:extLst>
      <p:ext uri="{BB962C8B-B14F-4D97-AF65-F5344CB8AC3E}">
        <p14:creationId xmlns:p14="http://schemas.microsoft.com/office/powerpoint/2010/main" val="138674757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543300" y="381000"/>
            <a:ext cx="5105400" cy="6096000"/>
          </a:xfrm>
          <a:prstGeom prst="rect">
            <a:avLst/>
          </a:prstGeom>
          <a:effectLst>
            <a:glow rad="63500">
              <a:schemeClr val="accent1">
                <a:satMod val="175000"/>
                <a:alpha val="40000"/>
              </a:schemeClr>
            </a:glow>
          </a:effectLst>
        </p:spPr>
      </p:pic>
    </p:spTree>
    <p:extLst>
      <p:ext uri="{BB962C8B-B14F-4D97-AF65-F5344CB8AC3E}">
        <p14:creationId xmlns:p14="http://schemas.microsoft.com/office/powerpoint/2010/main" val="175455811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AD93772181C6F46829BD28880065D63" ma:contentTypeVersion="5" ma:contentTypeDescription="Create a new document." ma:contentTypeScope="" ma:versionID="fd6726982b230723b8dfa38172e6e63c">
  <xsd:schema xmlns:xsd="http://www.w3.org/2001/XMLSchema" xmlns:xs="http://www.w3.org/2001/XMLSchema" xmlns:p="http://schemas.microsoft.com/office/2006/metadata/properties" xmlns:ns2="130dd3b8-79e4-45b6-b3f3-7c6271b51292" xmlns:ns3="437134b1-e43f-42b3-88ca-bdd99c41caf6" targetNamespace="http://schemas.microsoft.com/office/2006/metadata/properties" ma:root="true" ma:fieldsID="5902bf6c82d64227c3d6aa6303c16f3a" ns2:_="" ns3:_="">
    <xsd:import namespace="130dd3b8-79e4-45b6-b3f3-7c6271b51292"/>
    <xsd:import namespace="437134b1-e43f-42b3-88ca-bdd99c41caf6"/>
    <xsd:element name="properties">
      <xsd:complexType>
        <xsd:sequence>
          <xsd:element name="documentManagement">
            <xsd:complexType>
              <xsd:all>
                <xsd:element ref="ns2:publisheddate" minOccurs="0"/>
                <xsd:element ref="ns3:Year"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0dd3b8-79e4-45b6-b3f3-7c6271b51292" elementFormDefault="qualified">
    <xsd:import namespace="http://schemas.microsoft.com/office/2006/documentManagement/types"/>
    <xsd:import namespace="http://schemas.microsoft.com/office/infopath/2007/PartnerControls"/>
    <xsd:element name="publisheddate" ma:index="4" nillable="true" ma:displayName="Published Date" ma:format="DateOnly" ma:internalName="publisheddate"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437134b1-e43f-42b3-88ca-bdd99c41caf6" elementFormDefault="qualified">
    <xsd:import namespace="http://schemas.microsoft.com/office/2006/documentManagement/types"/>
    <xsd:import namespace="http://schemas.microsoft.com/office/infopath/2007/PartnerControls"/>
    <xsd:element name="Year" ma:index="9" nillable="true" ma:displayName="Year" ma:decimals="0" ma:internalName="Year">
      <xsd:simpleType>
        <xsd:restriction base="dms:Number">
          <xsd:maxInclusive value="2100"/>
          <xsd:minInclusive value="1900"/>
        </xsd:restriction>
      </xsd:simpleType>
    </xsd:element>
    <xsd:element name="TaxCatchAll" ma:index="10" nillable="true" ma:displayName="Taxonomy Catch All Column" ma:hidden="true" ma:list="{2c25207a-7c7e-49b7-b576-000a8ba59297}" ma:internalName="TaxCatchAll" ma:showField="CatchAllData" ma:web="437134b1-e43f-42b3-88ca-bdd99c41caf6">
      <xsd:complexType>
        <xsd:complexContent>
          <xsd:extension base="dms:MultiChoiceLookup">
            <xsd:sequence>
              <xsd:element name="Value" type="dms:Lookup" maxOccurs="unbounded" minOccurs="0" nillable="true"/>
            </xsd:sequence>
          </xsd:extension>
        </xsd:complexContent>
      </xsd:complexType>
    </xsd:element>
    <xsd:element name="TaxCatchAllLabel" ma:index="11" nillable="true" ma:displayName="Taxonomy Catch All Column1" ma:hidden="true" ma:list="{2c25207a-7c7e-49b7-b576-000a8ba59297}" ma:internalName="TaxCatchAllLabel" ma:readOnly="true" ma:showField="CatchAllDataLabel" ma:web="437134b1-e43f-42b3-88ca-bdd99c41ca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eddate xmlns="130dd3b8-79e4-45b6-b3f3-7c6271b51292">2017-12-12T22:00:00+00:00</publisheddate>
    <TaxCatchAll xmlns="437134b1-e43f-42b3-88ca-bdd99c41caf6"/>
    <Year xmlns="437134b1-e43f-42b3-88ca-bdd99c41caf6" xsi:nil="true"/>
  </documentManagement>
</p:properties>
</file>

<file path=customXml/itemProps1.xml><?xml version="1.0" encoding="utf-8"?>
<ds:datastoreItem xmlns:ds="http://schemas.openxmlformats.org/officeDocument/2006/customXml" ds:itemID="{A90FADA4-B9CF-421C-A736-B73D12236B47}"/>
</file>

<file path=customXml/itemProps2.xml><?xml version="1.0" encoding="utf-8"?>
<ds:datastoreItem xmlns:ds="http://schemas.openxmlformats.org/officeDocument/2006/customXml" ds:itemID="{F842AAB6-5021-4A59-8063-D24232D160ED}"/>
</file>

<file path=customXml/itemProps3.xml><?xml version="1.0" encoding="utf-8"?>
<ds:datastoreItem xmlns:ds="http://schemas.openxmlformats.org/officeDocument/2006/customXml" ds:itemID="{85C82E72-6248-46F8-B4B5-659ED2F7EB1C}"/>
</file>

<file path=docProps/app.xml><?xml version="1.0" encoding="utf-8"?>
<Properties xmlns="http://schemas.openxmlformats.org/officeDocument/2006/extended-properties" xmlns:vt="http://schemas.openxmlformats.org/officeDocument/2006/docPropsVTypes">
  <TotalTime>1909</TotalTime>
  <Words>628</Words>
  <Application>Microsoft Macintosh PowerPoint</Application>
  <PresentationFormat>Widescreen</PresentationFormat>
  <Paragraphs>72</Paragraphs>
  <Slides>55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55</vt:i4>
      </vt:variant>
    </vt:vector>
  </HeadingPairs>
  <TitlesOfParts>
    <vt:vector size="61" baseType="lpstr">
      <vt:lpstr>Calibri</vt:lpstr>
      <vt:lpstr>Calibri Light</vt:lpstr>
      <vt:lpstr>Mangal</vt:lpstr>
      <vt:lpstr>Tahoma</vt:lpstr>
      <vt:lpstr>Arial</vt:lpstr>
      <vt:lpstr>Office Theme</vt:lpstr>
      <vt:lpstr>PowerPoint Presentation</vt:lpstr>
      <vt:lpstr>PowerPoint Presentation</vt:lpstr>
      <vt:lpstr>PowerPoint Presentation</vt:lpstr>
      <vt:lpstr>PowerPoint Presentation</vt:lpstr>
      <vt:lpstr>Agritourism South Africa wishes to express their view on farm murders.   They are not racially motivated, but purely committed by criminals.   We trust that the police and army will give their immediate attention to resolving the murders of all South Africans. </vt:lpstr>
      <vt:lpstr>PowerPoint Presentation</vt:lpstr>
      <vt:lpstr>PowerPoint Presentation</vt:lpstr>
      <vt:lpstr>Socio-Economic Development in Rural South Africa through Agritourism</vt:lpstr>
      <vt:lpstr>PowerPoint Presentation</vt:lpstr>
      <vt:lpstr>PowerPoint Presentation</vt:lpstr>
      <vt:lpstr>PowerPoint Presentation</vt:lpstr>
      <vt:lpstr>PowerPoint Presentation</vt:lpstr>
      <vt:lpstr>PowerPoint Presentation</vt:lpstr>
      <vt:lpstr>So what are the issues in preventing Agritourism playing a major role in Tourism in South Africa?</vt:lpstr>
      <vt:lpstr>PowerPoint Presentation</vt:lpstr>
      <vt:lpstr>Responsible Tourism is an approach, not a product!</vt:lpstr>
      <vt:lpstr>PowerPoint Presentation</vt:lpstr>
      <vt:lpstr>PowerPoint Presentation</vt:lpstr>
      <vt:lpstr>PowerPoint Presentation</vt:lpstr>
      <vt:lpstr>Transformation in Agriculture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 what is all the fuss?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Through membership of Agbiz &amp; Agri SA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Agritourism South Africa</vt:lpstr>
      <vt:lpstr>PowerPoint Presentation</vt:lpstr>
      <vt:lpstr>What does AASA offer its Emerging farmers?</vt:lpstr>
      <vt:lpstr>PLEA TO THE TOURISM BODIES/ASSOCIATIONS</vt:lpstr>
      <vt:lpstr>PowerPoint Presentation</vt:lpstr>
      <vt:lpstr>PowerPoint Presentation</vt:lpstr>
      <vt:lpstr>PowerPoint Presentation</vt:lpstr>
    </vt:vector>
  </TitlesOfParts>
  <Company/>
  <LinksUpToDate>false</LinksUpToDate>
  <SharedDoc>false</SharedDoc>
  <HyperlinksChanged>false</HyperlinksChanged>
  <AppVersion>15.0039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Agri-Tourism</dc:title>
  <dc:creator>Jacqui Taylor</dc:creator>
  <cp:lastModifiedBy>Jacqui Taylor</cp:lastModifiedBy>
  <cp:revision>53</cp:revision>
  <dcterms:created xsi:type="dcterms:W3CDTF">2017-08-15T07:12:55Z</dcterms:created>
  <dcterms:modified xsi:type="dcterms:W3CDTF">2017-10-30T09:25:32Z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0x0101000AD93772181C6F46829BD28880065D63</vt:lpwstr>
  </property>
</Properties>
</file>