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31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73" r:id="rId2"/>
    <p:sldId id="386" r:id="rId3"/>
    <p:sldId id="391" r:id="rId4"/>
    <p:sldId id="388" r:id="rId5"/>
    <p:sldId id="353" r:id="rId6"/>
    <p:sldId id="359" r:id="rId7"/>
    <p:sldId id="354" r:id="rId8"/>
    <p:sldId id="355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9" r:id="rId24"/>
    <p:sldId id="374" r:id="rId25"/>
    <p:sldId id="375" r:id="rId26"/>
    <p:sldId id="376" r:id="rId27"/>
    <p:sldId id="377" r:id="rId28"/>
    <p:sldId id="378" r:id="rId29"/>
    <p:sldId id="380" r:id="rId30"/>
    <p:sldId id="381" r:id="rId31"/>
    <p:sldId id="392" r:id="rId32"/>
    <p:sldId id="382" r:id="rId33"/>
    <p:sldId id="393" r:id="rId34"/>
    <p:sldId id="281" r:id="rId3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00"/>
    <a:srgbClr val="ED7D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59" autoAdjust="0"/>
    <p:restoredTop sz="92460" autoAdjust="0"/>
  </p:normalViewPr>
  <p:slideViewPr>
    <p:cSldViewPr snapToGrid="0">
      <p:cViewPr varScale="1">
        <p:scale>
          <a:sx n="54" d="100"/>
          <a:sy n="54" d="100"/>
        </p:scale>
        <p:origin x="53" y="5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212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D01C2-2182-49A1-9CDB-C9DC478EEF25}" type="datetimeFigureOut">
              <a:rPr lang="en-ZA" smtClean="0"/>
              <a:t>2017/11/14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619EC-FA9A-4CC0-AA8E-B49C2FA121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9055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8CC26-9CCE-4DDC-A186-5ECB4BB01073}" type="datetimeFigureOut">
              <a:rPr lang="en-ZA" smtClean="0"/>
              <a:t>2017/11/14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F91CC-67F0-4929-BC7D-539439E05D4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342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54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11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01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12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49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13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41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14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20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16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14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23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24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05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25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83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26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65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27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55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3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66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28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59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29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15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30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51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31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32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60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33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578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34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4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52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5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99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6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21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7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80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8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48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9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73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2EDC-0BE1-4820-B591-570EC25993C5}" type="slidenum">
              <a:rPr lang="en-ZA" smtClean="0">
                <a:solidFill>
                  <a:prstClr val="black"/>
                </a:solidFill>
              </a:rPr>
              <a:pPr/>
              <a:t>10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3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b="1" smtClean="0">
                <a:solidFill>
                  <a:srgbClr val="F26500"/>
                </a:solidFill>
                <a:latin typeface="Gill Sans MT" panose="020B0502020104020203" pitchFamily="34" charset="0"/>
              </a:rPr>
              <a:t>Click to edit Master title style</a:t>
            </a:r>
            <a:endParaRPr lang="en-ZA" sz="24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628650" y="1825627"/>
            <a:ext cx="7886700" cy="389178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1500" smtClean="0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2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28651" y="6356352"/>
            <a:ext cx="6577693" cy="365125"/>
          </a:xfrm>
          <a:prstGeom prst="rect">
            <a:avLst/>
          </a:prstGeom>
        </p:spPr>
        <p:txBody>
          <a:bodyPr/>
          <a:lstStyle/>
          <a:p>
            <a:r>
              <a:rPr lang="en-ZA" sz="675" i="1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2 DTM Project Details Presentation</a:t>
            </a:r>
            <a:endParaRPr lang="en-ZA" sz="675" i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413170" y="6356353"/>
            <a:ext cx="1102179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40FEAE8-3F87-4A99-BAF2-EE59B96B6E72}" type="slidenum">
              <a:rPr lang="en-ZA" sz="675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58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ZA" smtClean="0">
                <a:solidFill>
                  <a:prstClr val="black"/>
                </a:solidFill>
              </a:rPr>
              <a:t>Quarter 2 DTM Project Details Presentation</a:t>
            </a: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40FEAE8-3F87-4A99-BAF2-EE59B96B6E72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2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ZA" smtClean="0">
                <a:solidFill>
                  <a:prstClr val="black"/>
                </a:solidFill>
              </a:rPr>
              <a:t>Quarter 2 DTM Project Details Presentation</a:t>
            </a: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40FEAE8-3F87-4A99-BAF2-EE59B96B6E72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4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28651" y="6356352"/>
            <a:ext cx="6577693" cy="365125"/>
          </a:xfrm>
          <a:prstGeom prst="rect">
            <a:avLst/>
          </a:prstGeom>
        </p:spPr>
        <p:txBody>
          <a:bodyPr/>
          <a:lstStyle/>
          <a:p>
            <a:r>
              <a:rPr lang="en-ZA" sz="675" i="1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2 DTM Project Details Presentation</a:t>
            </a:r>
            <a:endParaRPr lang="en-ZA" sz="675" i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413170" y="6356353"/>
            <a:ext cx="1102179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40FEAE8-3F87-4A99-BAF2-EE59B96B6E72}" type="slidenum">
              <a:rPr lang="en-ZA" sz="675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9" t="57807" r="2606" b="27373"/>
          <a:stretch/>
        </p:blipFill>
        <p:spPr>
          <a:xfrm>
            <a:off x="5512096" y="5787794"/>
            <a:ext cx="3003254" cy="5133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b="1" smtClean="0">
                <a:solidFill>
                  <a:srgbClr val="F26500"/>
                </a:solidFill>
                <a:latin typeface="Gill Sans MT" panose="020B0502020104020203" pitchFamily="34" charset="0"/>
              </a:rPr>
              <a:t>Click to edit Master title style</a:t>
            </a:r>
            <a:endParaRPr lang="en-ZA" sz="24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8650" y="1825627"/>
            <a:ext cx="7886700" cy="389178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1500" smtClean="0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620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b="1" smtClean="0">
                <a:solidFill>
                  <a:srgbClr val="F26500"/>
                </a:solidFill>
                <a:latin typeface="Gill Sans MT" panose="020B0502020104020203" pitchFamily="34" charset="0"/>
              </a:rPr>
              <a:t>Click to edit Master title style</a:t>
            </a:r>
            <a:endParaRPr lang="en-ZA" sz="24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825627"/>
            <a:ext cx="7886700" cy="389178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1500" smtClean="0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28651" y="6356352"/>
            <a:ext cx="6577693" cy="365125"/>
          </a:xfrm>
          <a:prstGeom prst="rect">
            <a:avLst/>
          </a:prstGeom>
        </p:spPr>
        <p:txBody>
          <a:bodyPr/>
          <a:lstStyle/>
          <a:p>
            <a:r>
              <a:rPr lang="en-ZA" sz="675" i="1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2 DTM Project Details Presentation</a:t>
            </a:r>
            <a:endParaRPr lang="en-ZA" sz="675" i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413170" y="6356353"/>
            <a:ext cx="1102179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40FEAE8-3F87-4A99-BAF2-EE59B96B6E72}" type="slidenum">
              <a:rPr lang="en-ZA" sz="675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Content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9" t="57807" r="2606" b="27373"/>
          <a:stretch/>
        </p:blipFill>
        <p:spPr>
          <a:xfrm>
            <a:off x="5512096" y="5787794"/>
            <a:ext cx="3003254" cy="51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5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ZA" smtClean="0">
                <a:solidFill>
                  <a:prstClr val="black"/>
                </a:solidFill>
              </a:rPr>
              <a:t>Quarter 2 DTM Project Details Presentation</a:t>
            </a: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40FEAE8-3F87-4A99-BAF2-EE59B96B6E72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3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ZA" smtClean="0">
                <a:solidFill>
                  <a:prstClr val="black"/>
                </a:solidFill>
              </a:rPr>
              <a:t>Quarter 2 DTM Project Details Presentation</a:t>
            </a:r>
            <a:endParaRPr lang="en-ZA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40FEAE8-3F87-4A99-BAF2-EE59B96B6E72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ZA" smtClean="0">
                <a:solidFill>
                  <a:prstClr val="black"/>
                </a:solidFill>
              </a:rPr>
              <a:t>Quarter 2 DTM Project Details Presentation</a:t>
            </a: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40FEAE8-3F87-4A99-BAF2-EE59B96B6E72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7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ZA" smtClean="0">
                <a:solidFill>
                  <a:prstClr val="black"/>
                </a:solidFill>
              </a:rPr>
              <a:t>Quarter 2 DTM Project Details Presentation</a:t>
            </a:r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40FEAE8-3F87-4A99-BAF2-EE59B96B6E72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8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ZA" smtClean="0">
                <a:solidFill>
                  <a:prstClr val="black"/>
                </a:solidFill>
              </a:rPr>
              <a:t>Quarter 2 DTM Project Details Presentation</a:t>
            </a: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40FEAE8-3F87-4A99-BAF2-EE59B96B6E72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8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ZA" smtClean="0">
                <a:solidFill>
                  <a:prstClr val="black"/>
                </a:solidFill>
              </a:rPr>
              <a:t>Quarter 2 DTM Project Details Presentation</a:t>
            </a: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40FEAE8-3F87-4A99-BAF2-EE59B96B6E72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0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6577693" cy="365125"/>
          </a:xfrm>
          <a:prstGeom prst="rect">
            <a:avLst/>
          </a:prstGeom>
        </p:spPr>
        <p:txBody>
          <a:bodyPr/>
          <a:lstStyle/>
          <a:p>
            <a:r>
              <a:rPr lang="en-ZA" sz="675" i="1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2 DTM Project Details Presentation</a:t>
            </a:r>
            <a:endParaRPr lang="en-ZA" sz="675" i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413170" y="6356353"/>
            <a:ext cx="1102179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40FEAE8-3F87-4A99-BAF2-EE59B96B6E72}" type="slidenum">
              <a:rPr lang="en-ZA" sz="675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750361" y="1507648"/>
            <a:ext cx="5829300" cy="33968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ZA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ZA" sz="3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436" y="437611"/>
            <a:ext cx="83269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4000" b="1" dirty="0" smtClean="0">
                <a:solidFill>
                  <a:srgbClr val="F26500"/>
                </a:solidFill>
                <a:latin typeface="Gill Sans MT" panose="020B0502020104020203" pitchFamily="34" charset="0"/>
              </a:rPr>
              <a:t>RESOLUTIONS FOR THE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ZA" sz="40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4000" b="1" dirty="0" smtClean="0">
                <a:solidFill>
                  <a:srgbClr val="F26500"/>
                </a:solidFill>
                <a:latin typeface="Gill Sans MT" panose="020B0502020104020203" pitchFamily="34" charset="0"/>
              </a:rPr>
              <a:t>TOURISM TRANSFORMATION SUMMIT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ZA" sz="40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4000" b="1" dirty="0" smtClean="0">
                <a:solidFill>
                  <a:srgbClr val="F26500"/>
                </a:solidFill>
                <a:latin typeface="Gill Sans MT" panose="020B0502020104020203" pitchFamily="34" charset="0"/>
              </a:rPr>
              <a:t>30 – </a:t>
            </a:r>
            <a:r>
              <a:rPr lang="en-ZA" sz="4000" b="1" dirty="0" smtClean="0">
                <a:solidFill>
                  <a:srgbClr val="F26500"/>
                </a:solidFill>
                <a:latin typeface="Gill Sans MT" panose="020B0502020104020203" pitchFamily="34" charset="0"/>
              </a:rPr>
              <a:t>31 OCTOBER 2017</a:t>
            </a:r>
            <a:endParaRPr lang="en-ZA" sz="4000" b="1" dirty="0" smtClean="0">
              <a:solidFill>
                <a:srgbClr val="F2650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599" y="1720840"/>
            <a:ext cx="7398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702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697691" y="2953268"/>
            <a:ext cx="5829300" cy="4959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ZA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ZA" sz="3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" y="0"/>
          <a:ext cx="9144000" cy="5306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0258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1" dirty="0" smtClean="0">
                        <a:solidFill>
                          <a:schemeClr val="tx1"/>
                        </a:solidFill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OWNERSHIP</a:t>
                      </a:r>
                    </a:p>
                    <a:p>
                      <a:endParaRPr lang="en-ZA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033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CHALLENGES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Land ownership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Legacy issues are real- there are no quick fixes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Access to capital government-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SOLUTIONS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Make use of successful case studies to show positive impact of tourism infrastructure development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Put in the hard work, networks, build relationships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sz="1400" b="1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RESPONSIBILITY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ZA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Government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ZA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All sectors </a:t>
                      </a:r>
                      <a:endParaRPr kumimoji="0" lang="en-ZA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2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697691" y="2953268"/>
            <a:ext cx="5829300" cy="4959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ZA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ZA" sz="3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" y="0"/>
          <a:ext cx="9144000" cy="6681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0258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1" dirty="0" smtClean="0">
                        <a:solidFill>
                          <a:schemeClr val="tx1"/>
                        </a:solidFill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MANAGEMENT CONTROL</a:t>
                      </a:r>
                    </a:p>
                    <a:p>
                      <a:endParaRPr lang="en-ZA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033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CHALLENGES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Government procurement (does not benefit small players)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Regulatory Environment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Keep using same narrative to justify lack of transformation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Local representation at all tourism related engagements-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SOLUTIONS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Activation of local, IDP,  and district government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Government to develop attractions and infrastructure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Come up more creative ways to address the challenges in the tourism sector. (Take ownership)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400" b="1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RESPONSIBILITY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Government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Government and Private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Government and Private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35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697691" y="2953268"/>
            <a:ext cx="5829300" cy="4959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ZA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ZA" sz="3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" y="0"/>
          <a:ext cx="9144000" cy="5306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0258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1" dirty="0" smtClean="0">
                        <a:solidFill>
                          <a:schemeClr val="tx1"/>
                        </a:solidFill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SKILLS</a:t>
                      </a:r>
                      <a:r>
                        <a:rPr lang="en-ZA" sz="1800" b="1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DEVELOPMENT</a:t>
                      </a:r>
                      <a:endParaRPr lang="en-ZA" sz="1800" b="1" dirty="0" smtClean="0">
                        <a:solidFill>
                          <a:schemeClr val="tx1"/>
                        </a:solidFill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033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CHALLENGES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Connection between the small  and major players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Lack  of small players at the top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Lack of unit standard for Tour Operators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Lack of research capacity within municipalities/ small business.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SOLUTIONS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Education, Mentorship, Incubation, Coaching and Partnership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Research to gain market intelligence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ZA" sz="1400" b="1" baseline="0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sz="1400" b="1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RESPONSIBILITY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Tour Operating Associations,  SAQA, SATSA, CATHSETA</a:t>
                      </a:r>
                      <a:endParaRPr kumimoji="0" lang="en-ZA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697691" y="2953268"/>
            <a:ext cx="5829300" cy="4959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ZA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ZA" sz="3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" y="-1"/>
          <a:ext cx="9144000" cy="804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295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1" dirty="0" smtClean="0">
                        <a:solidFill>
                          <a:schemeClr val="tx1"/>
                        </a:solidFill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ENTERPRISE AND SUPPLIER DEVELOPMENT</a:t>
                      </a:r>
                    </a:p>
                    <a:p>
                      <a:endParaRPr lang="en-ZA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1338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CHALLENGES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Road Infrastructure (Misalignment of priorities within different spheres of Government)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Routes development and Product packaging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Lack innovation and thinking outside of the box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 ITCs being unable to issue airline tickets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Lack of incubation framework and rules of engagement on tourism opportunities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Slow growth in the domestic market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ZA" sz="1400" dirty="0" smtClean="0">
                        <a:solidFill>
                          <a:prstClr val="black"/>
                        </a:solidFill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SOLUTIONS</a:t>
                      </a: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Tourism Information Portal,  create a culture of working as collective,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The need for business case for existing offerings within local destinations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Get into consortiums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Private Sector and Government to come up with a framework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Build rural tourism; better cooperation; create better value for money offerings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ZA" sz="1400" b="1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RESPONSIBILITY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ZA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Government and Private Sector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ZA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Government, Private and Public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ZA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Private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Government and Private Sector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Government and Private Sector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697691" y="2953268"/>
            <a:ext cx="5829300" cy="4959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ZA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ZA" sz="3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" y="0"/>
          <a:ext cx="9144000" cy="5330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0258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1" dirty="0" smtClean="0">
                        <a:solidFill>
                          <a:schemeClr val="tx1"/>
                        </a:solidFill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SOCIO</a:t>
                      </a:r>
                      <a:r>
                        <a:rPr lang="en-ZA" sz="1800" b="1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ECONOMIC DEVELOPMENT</a:t>
                      </a:r>
                      <a:endParaRPr lang="en-ZA" sz="1800" b="1" dirty="0" smtClean="0">
                        <a:solidFill>
                          <a:schemeClr val="tx1"/>
                        </a:solidFill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033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CHALLENGES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Prioritising of tourism in government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Trust deficit between private sector and government-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SOLUTIONS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SDF needs to reinforce tourism as legislative function within municipalities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build relationships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ZA" sz="1400" b="1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RESPONSIBILITY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ZA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All three spheres of government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en-ZA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ZA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Government + Private</a:t>
                      </a:r>
                      <a:endParaRPr kumimoji="0" lang="en-ZA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59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z="675" i="1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2 DTM Project Details Presentation</a:t>
            </a:r>
            <a:endParaRPr lang="en-ZA" sz="675" i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Additional Points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endParaRPr lang="en-ZA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ZA" sz="2000" dirty="0" smtClean="0"/>
              <a:t>Corruption – Fairness &amp; transparency</a:t>
            </a:r>
          </a:p>
          <a:p>
            <a:r>
              <a:rPr lang="en-ZA" sz="2000" dirty="0" smtClean="0"/>
              <a:t>Lack of leadership – need for bold </a:t>
            </a:r>
            <a:r>
              <a:rPr lang="en-ZA" sz="2000" dirty="0" smtClean="0"/>
              <a:t>leaders- </a:t>
            </a:r>
            <a:r>
              <a:rPr lang="en-ZA" sz="2000" dirty="0" smtClean="0"/>
              <a:t>government</a:t>
            </a:r>
          </a:p>
          <a:p>
            <a:r>
              <a:rPr lang="en-ZA" sz="2000" dirty="0" smtClean="0"/>
              <a:t>Low business confidence </a:t>
            </a:r>
          </a:p>
          <a:p>
            <a:r>
              <a:rPr lang="en-ZA" sz="2000" dirty="0" smtClean="0"/>
              <a:t>Lack of understanding of  tourism role by traditional leaders- need for educational workshops- Government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42095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750361" y="1507648"/>
            <a:ext cx="5829300" cy="33968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ZA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ZA" sz="3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305" y="648125"/>
            <a:ext cx="83269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ZA" sz="40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4000" b="1" dirty="0" smtClean="0">
                <a:solidFill>
                  <a:srgbClr val="F26500"/>
                </a:solidFill>
                <a:latin typeface="Gill Sans MT" panose="020B0502020104020203" pitchFamily="34" charset="0"/>
              </a:rPr>
              <a:t>HOSPITALITY COMMISSION</a:t>
            </a:r>
            <a:endParaRPr lang="en-ZA" sz="40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4000" b="1" dirty="0" smtClean="0">
                <a:solidFill>
                  <a:srgbClr val="F26500"/>
                </a:solidFill>
                <a:latin typeface="Gill Sans MT" panose="020B0502020104020203" pitchFamily="34" charset="0"/>
              </a:rPr>
              <a:t> </a:t>
            </a:r>
            <a:endParaRPr lang="en-ZA" sz="40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599" y="1720840"/>
            <a:ext cx="7398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594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ubtitle 2"/>
          <p:cNvSpPr txBox="1"/>
          <p:nvPr/>
        </p:nvSpPr>
        <p:spPr>
          <a:xfrm>
            <a:off x="1428750" y="1600200"/>
            <a:ext cx="6229350" cy="184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90" tIns="34290" rIns="34290" bIns="34290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700"/>
              </a:spcBef>
              <a:defRPr sz="3000" b="1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  <a:p>
            <a:pPr algn="ctr" defTabSz="685800">
              <a:spcBef>
                <a:spcPts val="700"/>
              </a:spcBef>
              <a:defRPr sz="30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/>
            </a:r>
            <a:br/>
            <a:r>
              <a:t/>
            </a:r>
            <a:br/>
            <a:endParaRPr/>
          </a:p>
        </p:txBody>
      </p:sp>
      <p:sp>
        <p:nvSpPr>
          <p:cNvPr id="121" name="Slide Number Placeholder 2"/>
          <p:cNvSpPr txBox="1">
            <a:spLocks noGrp="1"/>
          </p:cNvSpPr>
          <p:nvPr>
            <p:ph type="sldNum" sz="quarter" idx="4294967295"/>
          </p:nvPr>
        </p:nvSpPr>
        <p:spPr>
          <a:xfrm>
            <a:off x="8368828" y="6356353"/>
            <a:ext cx="146516" cy="1651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17</a:t>
            </a:fld>
            <a:endParaRPr/>
          </a:p>
        </p:txBody>
      </p:sp>
      <p:graphicFrame>
        <p:nvGraphicFramePr>
          <p:cNvPr id="122" name="Table 1"/>
          <p:cNvGraphicFramePr/>
          <p:nvPr>
            <p:extLst>
              <p:ext uri="{D42A27DB-BD31-4B8C-83A1-F6EECF244321}">
                <p14:modId xmlns:p14="http://schemas.microsoft.com/office/powerpoint/2010/main" val="3655493855"/>
              </p:ext>
            </p:extLst>
          </p:nvPr>
        </p:nvGraphicFramePr>
        <p:xfrm>
          <a:off x="1" y="0"/>
          <a:ext cx="9144000" cy="5306290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0257">
                <a:tc gridSpan="3">
                  <a:txBody>
                    <a:bodyPr/>
                    <a:lstStyle/>
                    <a:p>
                      <a:pPr algn="l" defTabSz="685800">
                        <a:defRPr sz="1800">
                          <a:solidFill>
                            <a:srgbClr val="000000"/>
                          </a:solidFill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dirty="0"/>
                    </a:p>
                    <a:p>
                      <a:pPr algn="l" defTabSz="685800">
                        <a:defRPr sz="1800">
                          <a:solidFill>
                            <a:srgbClr val="000000"/>
                          </a:solidFill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b="1" dirty="0"/>
                        <a:t>OWNERSHIP</a:t>
                      </a:r>
                    </a:p>
                  </a:txBody>
                  <a:tcPr marL="45720" marR="45720" horzOverflow="overflow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033">
                <a:tc>
                  <a:txBody>
                    <a:bodyPr/>
                    <a:lstStyle/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CHALLENGES</a:t>
                      </a:r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dirty="0"/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Access to capital injection</a:t>
                      </a:r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Access to tourism land</a:t>
                      </a:r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Business Management Skills</a:t>
                      </a:r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Lack of knowledge of running a business</a:t>
                      </a:r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Red tapes e.g. Application forms</a:t>
                      </a:r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Access to market</a:t>
                      </a:r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Buying into State Owned establishment e.g. SANPARKS</a:t>
                      </a:r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Family owned business transfer to generation to generation</a:t>
                      </a:r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Trust between Africans to establish partnerships</a:t>
                      </a:r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Minimal role played by the State to create an enabling environment and economic development especially municipalities</a:t>
                      </a:r>
                    </a:p>
                  </a:txBody>
                  <a:tcPr marL="45720" marR="45720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SOLUTIONS</a:t>
                      </a:r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dirty="0"/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Training</a:t>
                      </a:r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Mentorship</a:t>
                      </a:r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Access to finance</a:t>
                      </a:r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Access to opportunities/B-BBEE stake sellers</a:t>
                      </a:r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Proactive approach by Municipalities</a:t>
                      </a:r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Creation of central database where business ownership to sell</a:t>
                      </a:r>
                    </a:p>
                  </a:txBody>
                  <a:tcPr marL="45720" marR="45720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RESPONSIBILITY</a:t>
                      </a:r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Public Private Partnerships (PPPs)</a:t>
                      </a:r>
                      <a:endParaRPr sz="1800" dirty="0"/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sz="1800" dirty="0"/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sz="1800" dirty="0"/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sz="1800" dirty="0"/>
                    </a:p>
                  </a:txBody>
                  <a:tcPr marL="45720" marR="45720" horzOverflow="overflow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27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ubtitle 2"/>
          <p:cNvSpPr txBox="1"/>
          <p:nvPr/>
        </p:nvSpPr>
        <p:spPr>
          <a:xfrm>
            <a:off x="1428750" y="1600200"/>
            <a:ext cx="6229350" cy="184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90" tIns="34290" rIns="34290" bIns="34290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700"/>
              </a:spcBef>
              <a:defRPr sz="3000" b="1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  <a:p>
            <a:pPr algn="ctr" defTabSz="685800">
              <a:spcBef>
                <a:spcPts val="700"/>
              </a:spcBef>
              <a:defRPr sz="30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/>
            </a:r>
            <a:br/>
            <a:r>
              <a:t/>
            </a:r>
            <a:br/>
            <a:endParaRPr/>
          </a:p>
        </p:txBody>
      </p:sp>
      <p:sp>
        <p:nvSpPr>
          <p:cNvPr id="125" name="Slide Number Placeholder 2"/>
          <p:cNvSpPr txBox="1">
            <a:spLocks noGrp="1"/>
          </p:cNvSpPr>
          <p:nvPr>
            <p:ph type="sldNum" sz="quarter" idx="4294967295"/>
          </p:nvPr>
        </p:nvSpPr>
        <p:spPr>
          <a:xfrm>
            <a:off x="8368828" y="6356353"/>
            <a:ext cx="146516" cy="1651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18</a:t>
            </a:fld>
            <a:endParaRPr/>
          </a:p>
        </p:txBody>
      </p:sp>
      <p:graphicFrame>
        <p:nvGraphicFramePr>
          <p:cNvPr id="126" name="Table 1"/>
          <p:cNvGraphicFramePr/>
          <p:nvPr>
            <p:extLst>
              <p:ext uri="{D42A27DB-BD31-4B8C-83A1-F6EECF244321}">
                <p14:modId xmlns:p14="http://schemas.microsoft.com/office/powerpoint/2010/main" val="614268910"/>
              </p:ext>
            </p:extLst>
          </p:nvPr>
        </p:nvGraphicFramePr>
        <p:xfrm>
          <a:off x="1" y="0"/>
          <a:ext cx="9144000" cy="5306290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0257">
                <a:tc gridSpan="3">
                  <a:txBody>
                    <a:bodyPr/>
                    <a:lstStyle/>
                    <a:p>
                      <a:pPr algn="l" defTabSz="685800">
                        <a:defRPr sz="1800">
                          <a:solidFill>
                            <a:srgbClr val="000000"/>
                          </a:solidFill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dirty="0"/>
                    </a:p>
                    <a:p>
                      <a:pPr algn="l" defTabSz="685800">
                        <a:defRPr sz="1800">
                          <a:solidFill>
                            <a:srgbClr val="000000"/>
                          </a:solidFill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b="1" dirty="0"/>
                        <a:t>MANAGEMENT CONTROL</a:t>
                      </a:r>
                    </a:p>
                  </a:txBody>
                  <a:tcPr marL="45720" marR="45720" horzOverflow="overflow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033">
                <a:tc>
                  <a:txBody>
                    <a:bodyPr/>
                    <a:lstStyle/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t>CHALLENGES</a:t>
                      </a:r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/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t>Insufficient formal training programme on executive management skills</a:t>
                      </a:r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t>Growth in this area is too slow</a:t>
                      </a:r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t>Lack of black female in executive management positions</a:t>
                      </a:r>
                    </a:p>
                  </a:txBody>
                  <a:tcPr marL="45720" marR="45720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SOLUTIONS</a:t>
                      </a:r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dirty="0"/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Accredited training inventions implemented</a:t>
                      </a:r>
                    </a:p>
                  </a:txBody>
                  <a:tcPr marL="45720" marR="45720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RESPONSIBILITY</a:t>
                      </a:r>
                      <a:endParaRPr sz="1800" dirty="0"/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sz="1800" dirty="0"/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Public Private Partnerships (PPPs)</a:t>
                      </a:r>
                      <a:endParaRPr sz="1800" dirty="0"/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sz="1800" dirty="0"/>
                    </a:p>
                  </a:txBody>
                  <a:tcPr marL="45720" marR="45720" horzOverflow="overflow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10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ubtitle 2"/>
          <p:cNvSpPr txBox="1"/>
          <p:nvPr/>
        </p:nvSpPr>
        <p:spPr>
          <a:xfrm>
            <a:off x="1428750" y="1600200"/>
            <a:ext cx="6229350" cy="184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90" tIns="34290" rIns="34290" bIns="34290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700"/>
              </a:spcBef>
              <a:defRPr sz="3000" b="1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  <a:p>
            <a:pPr algn="ctr" defTabSz="685800">
              <a:spcBef>
                <a:spcPts val="700"/>
              </a:spcBef>
              <a:defRPr sz="30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/>
            </a:r>
            <a:br/>
            <a:r>
              <a:t/>
            </a:r>
            <a:br/>
            <a:endParaRPr/>
          </a:p>
        </p:txBody>
      </p:sp>
      <p:sp>
        <p:nvSpPr>
          <p:cNvPr id="129" name="Slide Number Placeholder 2"/>
          <p:cNvSpPr txBox="1">
            <a:spLocks noGrp="1"/>
          </p:cNvSpPr>
          <p:nvPr>
            <p:ph type="sldNum" sz="quarter" idx="4294967295"/>
          </p:nvPr>
        </p:nvSpPr>
        <p:spPr>
          <a:xfrm>
            <a:off x="8368828" y="6356353"/>
            <a:ext cx="146516" cy="1651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19</a:t>
            </a:fld>
            <a:endParaRPr/>
          </a:p>
        </p:txBody>
      </p:sp>
      <p:graphicFrame>
        <p:nvGraphicFramePr>
          <p:cNvPr id="130" name="Table 1"/>
          <p:cNvGraphicFramePr/>
          <p:nvPr>
            <p:extLst>
              <p:ext uri="{D42A27DB-BD31-4B8C-83A1-F6EECF244321}">
                <p14:modId xmlns:p14="http://schemas.microsoft.com/office/powerpoint/2010/main" val="134101720"/>
              </p:ext>
            </p:extLst>
          </p:nvPr>
        </p:nvGraphicFramePr>
        <p:xfrm>
          <a:off x="1" y="0"/>
          <a:ext cx="9144000" cy="5306290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0257">
                <a:tc gridSpan="3">
                  <a:txBody>
                    <a:bodyPr/>
                    <a:lstStyle/>
                    <a:p>
                      <a:pPr algn="l" defTabSz="685800">
                        <a:defRPr sz="1800">
                          <a:solidFill>
                            <a:srgbClr val="000000"/>
                          </a:solidFill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dirty="0"/>
                    </a:p>
                    <a:p>
                      <a:pPr algn="l" defTabSz="685800">
                        <a:defRPr sz="1800">
                          <a:solidFill>
                            <a:srgbClr val="000000"/>
                          </a:solidFill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b="1" dirty="0"/>
                        <a:t>SKILLS DEVELOPMENT</a:t>
                      </a:r>
                    </a:p>
                  </a:txBody>
                  <a:tcPr marL="45720" marR="45720" horzOverflow="overflow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033">
                <a:tc>
                  <a:txBody>
                    <a:bodyPr/>
                    <a:lstStyle/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t>CHALLENGES</a:t>
                      </a:r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/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t>Lack of courses available which are not targeted to  Entrepreneurs which are SETA accredited</a:t>
                      </a:r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t>Negative attitude towards development and training</a:t>
                      </a:r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t>Lack of trust and fear for mentors to transfer skills to their mentees</a:t>
                      </a:r>
                    </a:p>
                  </a:txBody>
                  <a:tcPr marL="45720" marR="45720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t>SOLUTIONS</a:t>
                      </a:r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/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t>Intermediate training and mentorship</a:t>
                      </a:r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t>Hidden-gems training programme</a:t>
                      </a:r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t>Positive attitude</a:t>
                      </a:r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t>Private sector acknowledge the responsibilities to provide training for their employees</a:t>
                      </a:r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t>Transform skills</a:t>
                      </a:r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t>High staff moral</a:t>
                      </a:r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/>
                    </a:p>
                  </a:txBody>
                  <a:tcPr marL="45720" marR="45720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RESPONSIBILITY</a:t>
                      </a:r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dirty="0"/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Government and Private Sector</a:t>
                      </a:r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dirty="0"/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dirty="0"/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dirty="0"/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dirty="0"/>
                    </a:p>
                  </a:txBody>
                  <a:tcPr marL="45720" marR="45720" horzOverflow="overflow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11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7" y="100013"/>
            <a:ext cx="7886700" cy="865468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OBJECTIVES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2" y="1108356"/>
            <a:ext cx="8715375" cy="5529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objectives of the summit </a:t>
            </a:r>
            <a:r>
              <a:rPr lang="en-GB" sz="2000" dirty="0" smtClean="0"/>
              <a:t>were as </a:t>
            </a:r>
            <a:r>
              <a:rPr lang="en-GB" sz="2000" dirty="0"/>
              <a:t>follows: </a:t>
            </a:r>
            <a:endParaRPr lang="en-ZA" sz="2000" dirty="0"/>
          </a:p>
          <a:p>
            <a:pPr lvl="0"/>
            <a:r>
              <a:rPr lang="en-GB" sz="2000" dirty="0"/>
              <a:t>To reflect on, and direct the state of transformation in the tourism sector;</a:t>
            </a:r>
            <a:endParaRPr lang="en-ZA" sz="2000" dirty="0"/>
          </a:p>
          <a:p>
            <a:pPr lvl="0"/>
            <a:r>
              <a:rPr lang="en-GB" sz="2000" dirty="0"/>
              <a:t>To share the research findings on the current state of transformation in the tourism sector – across all provinces, sub-sectors and elements;</a:t>
            </a:r>
            <a:endParaRPr lang="en-ZA" sz="2000" dirty="0"/>
          </a:p>
          <a:p>
            <a:pPr lvl="0"/>
            <a:r>
              <a:rPr lang="en-GB" sz="2000" dirty="0"/>
              <a:t>To address transformation challenges in the tourism sector – both government and private sector;</a:t>
            </a:r>
            <a:endParaRPr lang="en-ZA" sz="2000" dirty="0"/>
          </a:p>
          <a:p>
            <a:pPr lvl="0"/>
            <a:r>
              <a:rPr lang="en-GB" sz="2000" dirty="0"/>
              <a:t>To promote business linkages and share transformative investment opportunities;</a:t>
            </a:r>
            <a:endParaRPr lang="en-ZA" sz="2000" dirty="0"/>
          </a:p>
          <a:p>
            <a:pPr lvl="0"/>
            <a:r>
              <a:rPr lang="en-GB" sz="2000" dirty="0"/>
              <a:t>To share empowerment case studies across sub-sectors in rural and urban areas;</a:t>
            </a:r>
            <a:endParaRPr lang="en-ZA" sz="2000" dirty="0"/>
          </a:p>
          <a:p>
            <a:pPr lvl="0"/>
            <a:r>
              <a:rPr lang="en-GB" sz="2000" dirty="0"/>
              <a:t>To outline and assess funding mechanisms available to SMMEs and black owned entities in the tourism sector.</a:t>
            </a:r>
            <a:endParaRPr lang="en-ZA" sz="2000" dirty="0"/>
          </a:p>
          <a:p>
            <a:r>
              <a:rPr lang="en-GB" sz="2000" dirty="0" smtClean="0"/>
              <a:t>The </a:t>
            </a:r>
            <a:r>
              <a:rPr lang="en-GB" sz="2000" dirty="0"/>
              <a:t>summit </a:t>
            </a:r>
            <a:r>
              <a:rPr lang="en-GB" sz="2000" dirty="0" smtClean="0"/>
              <a:t>was held </a:t>
            </a:r>
            <a:r>
              <a:rPr lang="en-GB" sz="2000" dirty="0"/>
              <a:t>under the theme:</a:t>
            </a:r>
            <a:r>
              <a:rPr lang="en-GB" sz="2000" b="1" dirty="0"/>
              <a:t> “TOURISM FOR ALL: </a:t>
            </a:r>
            <a:r>
              <a:rPr lang="en-GB" sz="2000" b="1" dirty="0" smtClean="0"/>
              <a:t>RADICALLY TRANSFORM</a:t>
            </a:r>
            <a:r>
              <a:rPr lang="en-GB" sz="2000" b="1" dirty="0"/>
              <a:t>, GROW AND SUSTAIN</a:t>
            </a:r>
            <a:r>
              <a:rPr lang="en-GB" sz="2000" b="1" dirty="0" smtClean="0"/>
              <a:t>”.</a:t>
            </a:r>
          </a:p>
          <a:p>
            <a:r>
              <a:rPr lang="en-GB" sz="2000" dirty="0"/>
              <a:t>The summit attracted 430 delegates, more than the 300 </a:t>
            </a:r>
            <a:r>
              <a:rPr lang="en-GB" sz="2000" dirty="0" smtClean="0"/>
              <a:t>targeted, and 6 exhibitors.</a:t>
            </a:r>
            <a:endParaRPr lang="en-ZA" sz="2000" dirty="0"/>
          </a:p>
          <a:p>
            <a:pPr marL="0" indent="0" algn="just">
              <a:buNone/>
            </a:pP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292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ubtitle 2"/>
          <p:cNvSpPr txBox="1"/>
          <p:nvPr/>
        </p:nvSpPr>
        <p:spPr>
          <a:xfrm>
            <a:off x="1428750" y="1600200"/>
            <a:ext cx="6229350" cy="184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90" tIns="34290" rIns="34290" bIns="34290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700"/>
              </a:spcBef>
              <a:defRPr sz="3000" b="1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  <a:p>
            <a:pPr algn="ctr" defTabSz="685800">
              <a:spcBef>
                <a:spcPts val="700"/>
              </a:spcBef>
              <a:defRPr sz="30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/>
            </a:r>
            <a:br/>
            <a:r>
              <a:t/>
            </a:r>
            <a:br/>
            <a:endParaRPr/>
          </a:p>
        </p:txBody>
      </p:sp>
      <p:sp>
        <p:nvSpPr>
          <p:cNvPr id="133" name="Slide Number Placeholder 2"/>
          <p:cNvSpPr txBox="1">
            <a:spLocks noGrp="1"/>
          </p:cNvSpPr>
          <p:nvPr>
            <p:ph type="sldNum" sz="quarter" idx="4294967295"/>
          </p:nvPr>
        </p:nvSpPr>
        <p:spPr>
          <a:xfrm>
            <a:off x="8368828" y="6356353"/>
            <a:ext cx="146516" cy="1651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20</a:t>
            </a:fld>
            <a:endParaRPr/>
          </a:p>
        </p:txBody>
      </p:sp>
      <p:graphicFrame>
        <p:nvGraphicFramePr>
          <p:cNvPr id="134" name="Table 1"/>
          <p:cNvGraphicFramePr/>
          <p:nvPr>
            <p:extLst>
              <p:ext uri="{D42A27DB-BD31-4B8C-83A1-F6EECF244321}">
                <p14:modId xmlns:p14="http://schemas.microsoft.com/office/powerpoint/2010/main" val="173285653"/>
              </p:ext>
            </p:extLst>
          </p:nvPr>
        </p:nvGraphicFramePr>
        <p:xfrm>
          <a:off x="1" y="0"/>
          <a:ext cx="9144000" cy="5306290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0257">
                <a:tc gridSpan="3">
                  <a:txBody>
                    <a:bodyPr/>
                    <a:lstStyle/>
                    <a:p>
                      <a:pPr algn="l" defTabSz="685800">
                        <a:defRPr sz="1800">
                          <a:solidFill>
                            <a:srgbClr val="000000"/>
                          </a:solidFill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dirty="0"/>
                    </a:p>
                    <a:p>
                      <a:pPr algn="l" defTabSz="685800">
                        <a:defRPr sz="1800">
                          <a:solidFill>
                            <a:srgbClr val="000000"/>
                          </a:solidFill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b="1" dirty="0"/>
                        <a:t>ENTERPRISE AND SUPPLIER DEVELOPMENT</a:t>
                      </a:r>
                    </a:p>
                  </a:txBody>
                  <a:tcPr marL="45720" marR="45720" horzOverflow="overflow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033">
                <a:tc>
                  <a:txBody>
                    <a:bodyPr/>
                    <a:lstStyle/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t>CHALLENGES</a:t>
                      </a:r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/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t>Insufficient development of Micro and Small Business</a:t>
                      </a:r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t>Lack of Enterprise growth</a:t>
                      </a:r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t>Lack of Business Linkages</a:t>
                      </a:r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t>Lack of Community Opportunities</a:t>
                      </a:r>
                    </a:p>
                  </a:txBody>
                  <a:tcPr marL="45720" marR="45720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SOLUTIONS</a:t>
                      </a:r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dirty="0"/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Linkages between Enterprise Development </a:t>
                      </a:r>
                      <a:r>
                        <a:rPr dirty="0" err="1"/>
                        <a:t>programme</a:t>
                      </a:r>
                      <a:r>
                        <a:rPr dirty="0"/>
                        <a:t> and supply chain in the municipalities </a:t>
                      </a:r>
                      <a:endParaRPr sz="1800" dirty="0"/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Business linkages among local suppliers</a:t>
                      </a:r>
                      <a:endParaRPr sz="1800" dirty="0"/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Collaboration</a:t>
                      </a:r>
                      <a:endParaRPr sz="1800" dirty="0"/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Enterprise Development Framework outlining roles of role payers e.g. Municipalities and private sector </a:t>
                      </a:r>
                      <a:endParaRPr sz="1800" dirty="0"/>
                    </a:p>
                  </a:txBody>
                  <a:tcPr marL="45720" marR="45720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RESPONSIBILITY</a:t>
                      </a:r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dirty="0"/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private sector with support of Government</a:t>
                      </a:r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dirty="0"/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dirty="0"/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dirty="0"/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dirty="0"/>
                    </a:p>
                  </a:txBody>
                  <a:tcPr marL="45720" marR="45720" horzOverflow="overflow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2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ubtitle 2"/>
          <p:cNvSpPr txBox="1"/>
          <p:nvPr/>
        </p:nvSpPr>
        <p:spPr>
          <a:xfrm>
            <a:off x="1428750" y="1600200"/>
            <a:ext cx="6229350" cy="184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90" tIns="34290" rIns="34290" bIns="34290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700"/>
              </a:spcBef>
              <a:defRPr sz="3000" b="1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  <a:p>
            <a:pPr algn="ctr" defTabSz="685800">
              <a:spcBef>
                <a:spcPts val="700"/>
              </a:spcBef>
              <a:defRPr sz="30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/>
            </a:r>
            <a:br/>
            <a:r>
              <a:t/>
            </a:r>
            <a:br/>
            <a:endParaRPr/>
          </a:p>
        </p:txBody>
      </p:sp>
      <p:sp>
        <p:nvSpPr>
          <p:cNvPr id="137" name="Slide Number Placeholder 2"/>
          <p:cNvSpPr txBox="1">
            <a:spLocks noGrp="1"/>
          </p:cNvSpPr>
          <p:nvPr>
            <p:ph type="sldNum" sz="quarter" idx="4294967295"/>
          </p:nvPr>
        </p:nvSpPr>
        <p:spPr>
          <a:xfrm>
            <a:off x="8368828" y="6356353"/>
            <a:ext cx="146516" cy="1651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21</a:t>
            </a:fld>
            <a:endParaRPr/>
          </a:p>
        </p:txBody>
      </p:sp>
      <p:graphicFrame>
        <p:nvGraphicFramePr>
          <p:cNvPr id="138" name="Table 1"/>
          <p:cNvGraphicFramePr/>
          <p:nvPr>
            <p:extLst>
              <p:ext uri="{D42A27DB-BD31-4B8C-83A1-F6EECF244321}">
                <p14:modId xmlns:p14="http://schemas.microsoft.com/office/powerpoint/2010/main" val="1655733070"/>
              </p:ext>
            </p:extLst>
          </p:nvPr>
        </p:nvGraphicFramePr>
        <p:xfrm>
          <a:off x="1" y="0"/>
          <a:ext cx="9144000" cy="5306290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0257">
                <a:tc gridSpan="3">
                  <a:txBody>
                    <a:bodyPr/>
                    <a:lstStyle/>
                    <a:p>
                      <a:pPr algn="l" defTabSz="685800">
                        <a:defRPr sz="1800">
                          <a:solidFill>
                            <a:srgbClr val="000000"/>
                          </a:solidFill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b="1" dirty="0"/>
                    </a:p>
                    <a:p>
                      <a:pPr algn="l" defTabSz="685800">
                        <a:defRPr sz="1800">
                          <a:solidFill>
                            <a:srgbClr val="000000"/>
                          </a:solidFill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b="1" dirty="0"/>
                        <a:t>SOCIO ECONOMIC DEVELOPMENT</a:t>
                      </a:r>
                    </a:p>
                  </a:txBody>
                  <a:tcPr marL="45720" marR="45720" horzOverflow="overflow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033">
                <a:tc>
                  <a:txBody>
                    <a:bodyPr/>
                    <a:lstStyle/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t>CHALLENGES</a:t>
                      </a:r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/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t>GDP</a:t>
                      </a:r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t>Life Expectancy</a:t>
                      </a:r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t>Lack of literature development</a:t>
                      </a:r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t>Lack of basis education </a:t>
                      </a:r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t>Lack of economic data</a:t>
                      </a:r>
                    </a:p>
                    <a:p>
                      <a:pPr marL="140367" indent="-140367" algn="l" defTabSz="685800">
                        <a:buSzPct val="100000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t>Increase levels of employment</a:t>
                      </a:r>
                    </a:p>
                  </a:txBody>
                  <a:tcPr marL="45720" marR="45720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SOLUTIONS</a:t>
                      </a:r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dirty="0"/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Access to data for all citizens</a:t>
                      </a:r>
                      <a:endParaRPr sz="1800" dirty="0"/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Collaborations/partnerships</a:t>
                      </a:r>
                      <a:endParaRPr sz="1800" dirty="0"/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Forming cooperatives</a:t>
                      </a:r>
                      <a:endParaRPr sz="1800" dirty="0"/>
                    </a:p>
                  </a:txBody>
                  <a:tcPr marL="45720" marR="45720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RESPONSIBILITY</a:t>
                      </a:r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dirty="0"/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r>
                        <a:rPr dirty="0"/>
                        <a:t>All South Africans</a:t>
                      </a:r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dirty="0"/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dirty="0"/>
                    </a:p>
                    <a:p>
                      <a:pPr algn="l" defTabSz="685800">
                        <a:defRPr sz="1400" b="1">
                          <a:latin typeface="Gill Sans MT"/>
                          <a:ea typeface="Gill Sans MT"/>
                          <a:cs typeface="Gill Sans MT"/>
                          <a:sym typeface="Gill Sans MT"/>
                        </a:defRPr>
                      </a:pPr>
                      <a:endParaRPr dirty="0"/>
                    </a:p>
                  </a:txBody>
                  <a:tcPr marL="45720" marR="45720" horzOverflow="overflow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4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ubtitle 2"/>
          <p:cNvSpPr txBox="1"/>
          <p:nvPr/>
        </p:nvSpPr>
        <p:spPr>
          <a:xfrm>
            <a:off x="1428750" y="1600200"/>
            <a:ext cx="6229350" cy="1363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90" tIns="34290" rIns="34290" bIns="34290">
            <a:spAutoFit/>
          </a:bodyPr>
          <a:lstStyle/>
          <a:p>
            <a:pPr algn="ctr" defTabSz="685800">
              <a:spcBef>
                <a:spcPts val="700"/>
              </a:spcBef>
              <a:defRPr sz="30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/>
            </a:r>
            <a:br/>
            <a:r>
              <a:t/>
            </a:r>
            <a:br/>
            <a:endParaRPr/>
          </a:p>
        </p:txBody>
      </p:sp>
      <p:sp>
        <p:nvSpPr>
          <p:cNvPr id="141" name="Title 7"/>
          <p:cNvSpPr txBox="1">
            <a:spLocks noGrp="1"/>
          </p:cNvSpPr>
          <p:nvPr>
            <p:ph type="title"/>
          </p:nvPr>
        </p:nvSpPr>
        <p:spPr>
          <a:xfrm>
            <a:off x="628650" y="1393316"/>
            <a:ext cx="7886700" cy="1456431"/>
          </a:xfrm>
          <a:prstGeom prst="rect">
            <a:avLst/>
          </a:prstGeom>
        </p:spPr>
        <p:txBody>
          <a:bodyPr/>
          <a:lstStyle/>
          <a:p>
            <a:pPr algn="ctr" defTabSz="617219">
              <a:defRPr sz="2100">
                <a:solidFill>
                  <a:srgbClr val="000000"/>
                </a:solidFill>
              </a:defRPr>
            </a:pPr>
            <a:r>
              <a:t/>
            </a:r>
            <a:br/>
            <a:r>
              <a:t/>
            </a:r>
            <a:br/>
            <a:r>
              <a:rPr sz="3600">
                <a:solidFill>
                  <a:srgbClr val="F26500"/>
                </a:solidFill>
              </a:rPr>
              <a:t>Together we can make a difference!</a:t>
            </a:r>
          </a:p>
        </p:txBody>
      </p:sp>
      <p:sp>
        <p:nvSpPr>
          <p:cNvPr id="142" name="Slide Number Placeholder 2"/>
          <p:cNvSpPr txBox="1">
            <a:spLocks noGrp="1"/>
          </p:cNvSpPr>
          <p:nvPr>
            <p:ph type="sldNum" sz="quarter" idx="4294967295"/>
          </p:nvPr>
        </p:nvSpPr>
        <p:spPr>
          <a:xfrm>
            <a:off x="8368830" y="6356353"/>
            <a:ext cx="146516" cy="1651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143" name="The true facts are not always obvious. They often have to be looked for.…"/>
          <p:cNvSpPr txBox="1"/>
          <p:nvPr/>
        </p:nvSpPr>
        <p:spPr>
          <a:xfrm>
            <a:off x="308690" y="455821"/>
            <a:ext cx="8526620" cy="1187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true facts are not always obvious. They often have to be looked for. </a:t>
            </a:r>
            <a:endParaRPr>
              <a:solidFill>
                <a:srgbClr val="333333"/>
              </a:solidFill>
            </a:endParaRPr>
          </a:p>
          <a:p>
            <a:pPr algn="r" defTabSz="457200">
              <a:defRPr sz="2400" b="1">
                <a:solidFill>
                  <a:srgbClr val="FF790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Oliver Tambo</a:t>
            </a:r>
          </a:p>
        </p:txBody>
      </p:sp>
    </p:spTree>
    <p:extLst>
      <p:ext uri="{BB962C8B-B14F-4D97-AF65-F5344CB8AC3E}">
        <p14:creationId xmlns:p14="http://schemas.microsoft.com/office/powerpoint/2010/main" val="122717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750361" y="1507648"/>
            <a:ext cx="5829300" cy="33968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ZA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ZA" sz="3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4319" y="1603710"/>
            <a:ext cx="7849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4000" b="1" dirty="0" smtClean="0">
                <a:solidFill>
                  <a:srgbClr val="F26500"/>
                </a:solidFill>
                <a:latin typeface="Gill Sans MT" panose="020B0502020104020203" pitchFamily="34" charset="0"/>
              </a:rPr>
              <a:t>CONFERENCE RESOLUTIONS PER SUB-SECTOR </a:t>
            </a:r>
            <a:endParaRPr lang="en-ZA" sz="40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599" y="1720840"/>
            <a:ext cx="7398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985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750361" y="1507648"/>
            <a:ext cx="5829300" cy="33968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ZA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ZA" sz="3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436" y="426285"/>
            <a:ext cx="8326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4000" b="1" dirty="0" smtClean="0">
                <a:solidFill>
                  <a:srgbClr val="F26500"/>
                </a:solidFill>
                <a:latin typeface="Gill Sans MT" panose="020B0502020104020203" pitchFamily="34" charset="0"/>
              </a:rPr>
              <a:t>ACCOMMODATION</a:t>
            </a:r>
            <a:endParaRPr lang="en-ZA" sz="40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599" y="1720840"/>
            <a:ext cx="7398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515529" y="1356011"/>
            <a:ext cx="7886700" cy="4488607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ZA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ZA" sz="2000" dirty="0" smtClean="0">
                <a:cs typeface="Arial" panose="020B0604020202020204" pitchFamily="34" charset="0"/>
              </a:rPr>
              <a:t>To push ownership in the sub-sector, both government and the private sector should establish a fund through NPAT contributions from Enterprise </a:t>
            </a:r>
            <a:r>
              <a:rPr lang="en-ZA" sz="2000" dirty="0">
                <a:cs typeface="Arial" panose="020B0604020202020204" pitchFamily="34" charset="0"/>
              </a:rPr>
              <a:t>&amp;</a:t>
            </a:r>
            <a:r>
              <a:rPr lang="en-ZA" sz="2000" dirty="0" smtClean="0">
                <a:cs typeface="Arial" panose="020B0604020202020204" pitchFamily="34" charset="0"/>
              </a:rPr>
              <a:t> Supplier Development (ESD) and Socio-Economic (SED) elements to finance new entrants into the market</a:t>
            </a:r>
          </a:p>
          <a:p>
            <a:r>
              <a:rPr lang="en-ZA" sz="2000" dirty="0" smtClean="0">
                <a:cs typeface="Arial" panose="020B0604020202020204" pitchFamily="34" charset="0"/>
              </a:rPr>
              <a:t>Government should tighten its belt on B-BBEE verification and monitoring</a:t>
            </a:r>
          </a:p>
          <a:p>
            <a:r>
              <a:rPr lang="en-ZA" sz="2000" dirty="0" smtClean="0">
                <a:cs typeface="Arial" panose="020B0604020202020204" pitchFamily="34" charset="0"/>
              </a:rPr>
              <a:t>Government should increase its efforts and be strategic in its messaging to raise awareness on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the transformation agenda </a:t>
            </a:r>
          </a:p>
          <a:p>
            <a:pPr lvl="0"/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On management control and skills development, private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companies should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develop programmes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to address skills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development and empower black employees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within the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organisations</a:t>
            </a:r>
            <a:endParaRPr lang="en-ZA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/>
            <a:endParaRPr lang="en-ZA" b="1" dirty="0"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ZA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750361" y="1507648"/>
            <a:ext cx="5829300" cy="33968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ZA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ZA" sz="3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305" y="648125"/>
            <a:ext cx="8326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4000" b="1" dirty="0" smtClean="0">
                <a:solidFill>
                  <a:srgbClr val="F26500"/>
                </a:solidFill>
                <a:latin typeface="Gill Sans MT" panose="020B0502020104020203" pitchFamily="34" charset="0"/>
              </a:rPr>
              <a:t>ACCOMMODATION Cont.. </a:t>
            </a:r>
            <a:endParaRPr lang="en-ZA" sz="40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599" y="1720840"/>
            <a:ext cx="7398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365411" y="1244338"/>
            <a:ext cx="7886700" cy="4675695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ZA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To improve Enterprise &amp; Supplier Development, both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Government and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SOEs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should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be subjected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to annual B-BBEE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verification</a:t>
            </a:r>
          </a:p>
          <a:p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Government &amp; SOEs must procure from B-BBEE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compliant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enterprises as per the ESD scorecard</a:t>
            </a:r>
            <a:endParaRPr lang="en-ZA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National, Provincial departments and Municipalities should put aside 30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% procurement budget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to support townships and rural businesses </a:t>
            </a:r>
          </a:p>
          <a:p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Government &amp; SOEs should pay its suppliers on time – less than 30 days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.  </a:t>
            </a:r>
            <a:endParaRPr lang="en-ZA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Government should identify and use its levers to drive transformation – for example by infusing B-BBEE in grading etc.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/>
            <a:endParaRPr lang="en-ZA" b="1" dirty="0"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ZA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750361" y="1507648"/>
            <a:ext cx="5829300" cy="33968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ZA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ZA" sz="3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316" y="250329"/>
            <a:ext cx="8326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4000" b="1" dirty="0" smtClean="0">
                <a:solidFill>
                  <a:srgbClr val="F26500"/>
                </a:solidFill>
                <a:latin typeface="Gill Sans MT" panose="020B0502020104020203" pitchFamily="34" charset="0"/>
              </a:rPr>
              <a:t>TRAVEL</a:t>
            </a:r>
            <a:endParaRPr lang="en-ZA" sz="40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599" y="1720840"/>
            <a:ext cx="7398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515529" y="1065229"/>
            <a:ext cx="7886700" cy="4779389"/>
          </a:xfrm>
        </p:spPr>
        <p:txBody>
          <a:bodyPr>
            <a:normAutofit/>
          </a:bodyPr>
          <a:lstStyle/>
          <a:p>
            <a:pPr marL="342900" lvl="0" indent="-34290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To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improve ownership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targets, government should come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up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with more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creative ways to address the challenges in the tourism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sector</a:t>
            </a:r>
          </a:p>
          <a:p>
            <a:pPr marL="342900" lvl="0" indent="-34290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Government should make use of successful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case studies to show positive impact of tourism infrastructure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development, build networks and relationships</a:t>
            </a:r>
          </a:p>
          <a:p>
            <a:pPr marL="342900" lvl="0" indent="-34290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Activation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of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local suppliers through IDP and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district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governments is essential</a:t>
            </a:r>
            <a:endParaRPr lang="en-ZA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lvl="0" indent="-34290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Government should develop a travel infrastructure to support B-BBEE compliant enterprises</a:t>
            </a:r>
          </a:p>
          <a:p>
            <a:pPr marL="342900" indent="-34290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On skills development, tour operators, associations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SAQA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SATSA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&amp; CATHSETA should develop education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mentorship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incubation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coaching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and p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artnership programmes</a:t>
            </a:r>
            <a:endParaRPr lang="en-ZA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lvl="0" indent="-34290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Government should conduct research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to gain market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intelligence for black suppliers</a:t>
            </a:r>
            <a:endParaRPr lang="en-ZA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lvl="0" indent="-342900" defTabSz="914400">
              <a:lnSpc>
                <a:spcPct val="100000"/>
              </a:lnSpc>
              <a:spcBef>
                <a:spcPts val="0"/>
              </a:spcBef>
              <a:defRPr/>
            </a:pPr>
            <a:endParaRPr lang="en-ZA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/>
            <a:endParaRPr lang="en-ZA" b="1" dirty="0"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ZA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1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750361" y="1507648"/>
            <a:ext cx="5829300" cy="33968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ZA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ZA" sz="3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305" y="233862"/>
            <a:ext cx="8326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4000" b="1" dirty="0" smtClean="0">
                <a:solidFill>
                  <a:srgbClr val="F26500"/>
                </a:solidFill>
                <a:latin typeface="Gill Sans MT" panose="020B0502020104020203" pitchFamily="34" charset="0"/>
              </a:rPr>
              <a:t>TRAVEL Cont..</a:t>
            </a:r>
            <a:endParaRPr lang="en-ZA" sz="40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599" y="1720840"/>
            <a:ext cx="7398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68395" y="1027523"/>
            <a:ext cx="7886700" cy="4220270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ZA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With ESD,  tourism information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p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ortal should be developed to include more black owned suppliers  </a:t>
            </a:r>
            <a:endParaRPr lang="en-ZA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Government needs to develop a business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case for existing offerings within local destinations</a:t>
            </a:r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defRPr/>
            </a:pPr>
            <a:endParaRPr lang="en-ZA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Government and the private sector should develop a framework to help get black entrepreneurs and rural businesses into consortiums and provide funding to support their business ventures</a:t>
            </a:r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defRPr/>
            </a:pPr>
            <a:endParaRPr lang="en-ZA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000" dirty="0" smtClean="0"/>
              <a:t>More workshops are needed for both government, the private sector and traditional leaders on the value of travel and tourism </a:t>
            </a:r>
            <a:endParaRPr lang="en-ZA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/>
            <a:endParaRPr lang="en-ZA" b="1" dirty="0"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ZA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750361" y="1507648"/>
            <a:ext cx="5829300" cy="33968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ZA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ZA" sz="3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32760"/>
            <a:ext cx="8326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4000" b="1" dirty="0" smtClean="0">
                <a:solidFill>
                  <a:srgbClr val="F26500"/>
                </a:solidFill>
                <a:latin typeface="Gill Sans MT" panose="020B0502020104020203" pitchFamily="34" charset="0"/>
              </a:rPr>
              <a:t>HOSPITALITY </a:t>
            </a:r>
            <a:endParaRPr lang="en-ZA" sz="40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599" y="1720840"/>
            <a:ext cx="7398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320511" y="1150069"/>
            <a:ext cx="8081718" cy="5206283"/>
          </a:xfrm>
        </p:spPr>
        <p:txBody>
          <a:bodyPr>
            <a:normAutofit fontScale="92500" lnSpcReduction="10000"/>
          </a:bodyPr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ZA" sz="20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buSzPct val="100000"/>
              <a:defRPr/>
            </a:pPr>
            <a:r>
              <a:rPr lang="en-ZA" sz="2200" dirty="0">
                <a:solidFill>
                  <a:prstClr val="black"/>
                </a:solidFill>
                <a:cs typeface="Arial" panose="020B0604020202020204" pitchFamily="34" charset="0"/>
              </a:rPr>
              <a:t>To improve ownership targets, government should provide access to finance and procurement opportunities to black entrepreneurs &amp; B-BBEE stake </a:t>
            </a:r>
            <a:r>
              <a:rPr lang="en-ZA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sellers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en-ZA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buSzPct val="100000"/>
              <a:defRPr/>
            </a:pPr>
            <a:r>
              <a:rPr lang="en-ZA" sz="2200" dirty="0">
                <a:solidFill>
                  <a:prstClr val="black"/>
                </a:solidFill>
                <a:cs typeface="Arial" panose="020B0604020202020204" pitchFamily="34" charset="0"/>
              </a:rPr>
              <a:t>Municipalities should also develop a proactive approach to </a:t>
            </a:r>
            <a:r>
              <a:rPr lang="en-ZA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fast-track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r>
              <a:rPr lang="en-ZA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     transformation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en-ZA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buSzPct val="100000"/>
              <a:defRPr/>
            </a:pPr>
            <a:r>
              <a:rPr lang="en-ZA" sz="2200" dirty="0">
                <a:solidFill>
                  <a:prstClr val="black"/>
                </a:solidFill>
                <a:cs typeface="Arial" panose="020B0604020202020204" pitchFamily="34" charset="0"/>
              </a:rPr>
              <a:t>Both government and private sector should create central database for businesses </a:t>
            </a:r>
            <a:r>
              <a:rPr lang="en-ZA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wishing to </a:t>
            </a:r>
            <a:r>
              <a:rPr lang="en-ZA" sz="2200" dirty="0">
                <a:solidFill>
                  <a:prstClr val="black"/>
                </a:solidFill>
                <a:cs typeface="Arial" panose="020B0604020202020204" pitchFamily="34" charset="0"/>
              </a:rPr>
              <a:t>sell </a:t>
            </a:r>
            <a:r>
              <a:rPr lang="en-ZA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ownership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en-ZA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On </a:t>
            </a:r>
            <a:r>
              <a:rPr lang="en-ZA" sz="2200" dirty="0">
                <a:solidFill>
                  <a:prstClr val="black"/>
                </a:solidFill>
                <a:cs typeface="Arial" panose="020B0604020202020204" pitchFamily="34" charset="0"/>
              </a:rPr>
              <a:t>skills development, more accredited training should be developed by both  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ZA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     government </a:t>
            </a:r>
            <a:r>
              <a:rPr lang="en-ZA" sz="2200" dirty="0">
                <a:solidFill>
                  <a:prstClr val="black"/>
                </a:solidFill>
                <a:cs typeface="Arial" panose="020B0604020202020204" pitchFamily="34" charset="0"/>
              </a:rPr>
              <a:t>and the private sector for black </a:t>
            </a:r>
            <a:r>
              <a:rPr lang="en-ZA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women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buSzPct val="100000"/>
              <a:defRPr/>
            </a:pPr>
            <a:r>
              <a:rPr lang="en-ZA" sz="2200" dirty="0">
                <a:solidFill>
                  <a:prstClr val="black"/>
                </a:solidFill>
                <a:cs typeface="Arial" panose="020B0604020202020204" pitchFamily="34" charset="0"/>
              </a:rPr>
              <a:t>On ESD,  Government, SOEs &amp; municipalities should create meaningful linkages between </a:t>
            </a:r>
            <a:r>
              <a:rPr lang="en-ZA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ESD programme </a:t>
            </a:r>
            <a:r>
              <a:rPr lang="en-ZA" sz="2200" dirty="0">
                <a:solidFill>
                  <a:prstClr val="black"/>
                </a:solidFill>
                <a:cs typeface="Arial" panose="020B0604020202020204" pitchFamily="34" charset="0"/>
              </a:rPr>
              <a:t>and supply chain to open up the market for local suppliers, including farming cooperatives.</a:t>
            </a:r>
          </a:p>
          <a:p>
            <a:pPr marL="0" indent="0">
              <a:buSzPct val="100000"/>
              <a:buNone/>
              <a:defRPr sz="1400" b="1">
                <a:latin typeface="Gill Sans MT"/>
                <a:ea typeface="Gill Sans MT"/>
                <a:cs typeface="Gill Sans MT"/>
                <a:sym typeface="Gill Sans MT"/>
              </a:defRPr>
            </a:pPr>
            <a:endParaRPr lang="en-ZA" dirty="0"/>
          </a:p>
          <a:p>
            <a:pPr>
              <a:defRPr sz="1400" b="1">
                <a:latin typeface="Gill Sans MT"/>
                <a:ea typeface="Gill Sans MT"/>
                <a:cs typeface="Gill Sans MT"/>
                <a:sym typeface="Gill Sans MT"/>
              </a:defRPr>
            </a:pPr>
            <a:endParaRPr lang="en-ZA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750361" y="1507648"/>
            <a:ext cx="5829300" cy="33968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ZA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ZA" sz="3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969" y="2343150"/>
            <a:ext cx="7849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4000" b="1" dirty="0" smtClean="0">
                <a:solidFill>
                  <a:srgbClr val="F26500"/>
                </a:solidFill>
                <a:latin typeface="Gill Sans MT" panose="020B0502020104020203" pitchFamily="34" charset="0"/>
              </a:rPr>
              <a:t>KEY RECOMMENDATIONS/  </a:t>
            </a:r>
            <a:r>
              <a:rPr lang="en-ZA" sz="4000" b="1" dirty="0" smtClean="0">
                <a:solidFill>
                  <a:srgbClr val="F26500"/>
                </a:solidFill>
                <a:latin typeface="Gill Sans MT" panose="020B0502020104020203" pitchFamily="34" charset="0"/>
              </a:rPr>
              <a:t>RESOLUTIONS </a:t>
            </a:r>
            <a:endParaRPr lang="en-ZA" sz="40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599" y="1720840"/>
            <a:ext cx="7398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427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750361" y="1507648"/>
            <a:ext cx="5829300" cy="33968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ZA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ZA" sz="3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968" y="267614"/>
            <a:ext cx="832691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3200" b="1" dirty="0" smtClean="0">
                <a:solidFill>
                  <a:srgbClr val="F26500"/>
                </a:solidFill>
                <a:latin typeface="Gill Sans MT" panose="020B0502020104020203" pitchFamily="34" charset="0"/>
              </a:rPr>
              <a:t>WHAT TO BE DONE </a:t>
            </a:r>
            <a:endParaRPr lang="en-ZA" sz="32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ZA" sz="30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2727" y="1027907"/>
            <a:ext cx="739832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The conference delegates were constituted into three commissions such as accommodation, travel and hospitality to robustly deliberate </a:t>
            </a:r>
            <a:r>
              <a:rPr lang="en-ZA" sz="2000" dirty="0">
                <a:latin typeface="Gill Sans MT" panose="020B0502020104020203" pitchFamily="34" charset="0"/>
                <a:cs typeface="Arial" panose="020B0604020202020204" pitchFamily="34" charset="0"/>
              </a:rPr>
              <a:t>on </a:t>
            </a:r>
            <a:r>
              <a:rPr lang="en-ZA" sz="2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the key findings </a:t>
            </a:r>
            <a:r>
              <a:rPr lang="en-ZA" sz="2000" dirty="0">
                <a:latin typeface="Gill Sans MT" panose="020B0502020104020203" pitchFamily="34" charset="0"/>
                <a:cs typeface="Arial" panose="020B0604020202020204" pitchFamily="34" charset="0"/>
              </a:rPr>
              <a:t>of the </a:t>
            </a:r>
            <a:r>
              <a:rPr lang="en-ZA" sz="2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Baseline study </a:t>
            </a:r>
            <a:r>
              <a:rPr lang="en-ZA" sz="2000" dirty="0">
                <a:latin typeface="Gill Sans MT" panose="020B0502020104020203" pitchFamily="34" charset="0"/>
                <a:cs typeface="Arial" panose="020B0604020202020204" pitchFamily="34" charset="0"/>
              </a:rPr>
              <a:t>per </a:t>
            </a:r>
            <a:r>
              <a:rPr lang="en-ZA" sz="2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each element </a:t>
            </a:r>
            <a:r>
              <a:rPr lang="en-ZA" sz="2000" dirty="0">
                <a:latin typeface="Gill Sans MT" panose="020B0502020104020203" pitchFamily="34" charset="0"/>
                <a:cs typeface="Arial" panose="020B0604020202020204" pitchFamily="34" charset="0"/>
              </a:rPr>
              <a:t>of </a:t>
            </a:r>
            <a:r>
              <a:rPr lang="en-ZA" sz="2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the </a:t>
            </a:r>
            <a:r>
              <a:rPr lang="en-ZA" sz="2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scorecard</a:t>
            </a:r>
            <a:r>
              <a:rPr lang="en-ZA" sz="2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, to answer the following:</a:t>
            </a:r>
            <a:endParaRPr lang="en-ZA" sz="2000" dirty="0" smtClean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latin typeface="Gill Sans MT" panose="020B0502020104020203" pitchFamily="34" charset="0"/>
                <a:cs typeface="Arial" panose="020B0604020202020204" pitchFamily="34" charset="0"/>
              </a:rPr>
              <a:t>What are the impediments </a:t>
            </a:r>
            <a:r>
              <a:rPr lang="en-ZA" sz="2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to transformation in the sub-sector?</a:t>
            </a:r>
            <a:endParaRPr lang="en-ZA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latin typeface="Gill Sans MT" panose="020B0502020104020203" pitchFamily="34" charset="0"/>
                <a:cs typeface="Arial" panose="020B0604020202020204" pitchFamily="34" charset="0"/>
              </a:rPr>
              <a:t>What could </a:t>
            </a:r>
            <a:r>
              <a:rPr lang="en-ZA" sz="2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be done to change the status quo?</a:t>
            </a:r>
            <a:endParaRPr lang="en-ZA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latin typeface="Gill Sans MT" panose="020B0502020104020203" pitchFamily="34" charset="0"/>
                <a:cs typeface="Arial" panose="020B0604020202020204" pitchFamily="34" charset="0"/>
              </a:rPr>
              <a:t>Who </a:t>
            </a:r>
            <a:r>
              <a:rPr lang="en-ZA" sz="2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will do what, how, when and at what cost?</a:t>
            </a:r>
            <a:endParaRPr lang="en-ZA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8524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750361" y="1507648"/>
            <a:ext cx="5829300" cy="33968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ZA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ZA" sz="3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511" y="94198"/>
            <a:ext cx="83269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4000" b="1" dirty="0">
                <a:solidFill>
                  <a:srgbClr val="F26500"/>
                </a:solidFill>
                <a:latin typeface="Gill Sans MT" panose="020B0502020104020203" pitchFamily="34" charset="0"/>
              </a:rPr>
              <a:t>Access to </a:t>
            </a:r>
            <a:r>
              <a:rPr lang="en-ZA" sz="4000" b="1" dirty="0" smtClean="0">
                <a:solidFill>
                  <a:srgbClr val="F26500"/>
                </a:solidFill>
                <a:latin typeface="Gill Sans MT" panose="020B0502020104020203" pitchFamily="34" charset="0"/>
              </a:rPr>
              <a:t>funding</a:t>
            </a:r>
            <a:endParaRPr lang="en-ZA" sz="40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ZA" sz="40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599" y="1720840"/>
            <a:ext cx="7398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33631" y="1127378"/>
            <a:ext cx="8081718" cy="5730622"/>
          </a:xfrm>
        </p:spPr>
        <p:txBody>
          <a:bodyPr>
            <a:normAutofit/>
          </a:bodyPr>
          <a:lstStyle/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buSzPct val="100000"/>
              <a:defRPr/>
            </a:pPr>
            <a:r>
              <a:rPr lang="en-ZA" sz="2000" dirty="0" smtClean="0">
                <a:cs typeface="Arial" panose="020B0604020202020204" pitchFamily="34" charset="0"/>
              </a:rPr>
              <a:t>To </a:t>
            </a:r>
            <a:r>
              <a:rPr lang="en-ZA" sz="2000" dirty="0">
                <a:cs typeface="Arial" panose="020B0604020202020204" pitchFamily="34" charset="0"/>
              </a:rPr>
              <a:t>push ownership in the </a:t>
            </a:r>
            <a:r>
              <a:rPr lang="en-ZA" sz="2000" dirty="0" smtClean="0">
                <a:cs typeface="Arial" panose="020B0604020202020204" pitchFamily="34" charset="0"/>
              </a:rPr>
              <a:t>sector</a:t>
            </a:r>
            <a:r>
              <a:rPr lang="en-ZA" sz="2000" dirty="0">
                <a:cs typeface="Arial" panose="020B0604020202020204" pitchFamily="34" charset="0"/>
              </a:rPr>
              <a:t>, </a:t>
            </a:r>
            <a:r>
              <a:rPr lang="en-ZA" sz="2000" dirty="0" smtClean="0">
                <a:cs typeface="Arial" panose="020B0604020202020204" pitchFamily="34" charset="0"/>
              </a:rPr>
              <a:t>the </a:t>
            </a:r>
            <a:r>
              <a:rPr lang="en-ZA" sz="2000" dirty="0">
                <a:cs typeface="Arial" panose="020B0604020202020204" pitchFamily="34" charset="0"/>
              </a:rPr>
              <a:t>private sector should establish a fund through NPAT contributions from Enterprise &amp; Supplier Development (ESD) and Socio-Economic (SED) elements to finance new entrants into the </a:t>
            </a:r>
            <a:r>
              <a:rPr lang="en-ZA" sz="2000" dirty="0" smtClean="0">
                <a:cs typeface="Arial" panose="020B0604020202020204" pitchFamily="34" charset="0"/>
              </a:rPr>
              <a:t>market, including existing black businesses for expansions</a:t>
            </a:r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buSzPct val="100000"/>
              <a:defRPr/>
            </a:pP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The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Council should arrange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a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roundtable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on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funding in the tourism sector </a:t>
            </a:r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buSzPct val="100000"/>
              <a:defRPr/>
            </a:pP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Tourism B-BBEE funding, training and business opportunities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should be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enlisted on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the Tourism B-BBEE Portal</a:t>
            </a:r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buSzPct val="100000"/>
              <a:defRPr/>
            </a:pP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Access to land and investment tracking is crucial to drive transformation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en-ZA" dirty="0">
              <a:cs typeface="Arial" panose="020B0604020202020204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en-ZA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SzPct val="100000"/>
              <a:buNone/>
              <a:defRPr sz="1400" b="1">
                <a:latin typeface="Gill Sans MT"/>
                <a:ea typeface="Gill Sans MT"/>
                <a:cs typeface="Gill Sans MT"/>
                <a:sym typeface="Gill Sans MT"/>
              </a:defRPr>
            </a:pPr>
            <a:endParaRPr lang="en-ZA" dirty="0"/>
          </a:p>
          <a:p>
            <a:pPr>
              <a:defRPr sz="1400" b="1">
                <a:latin typeface="Gill Sans MT"/>
                <a:ea typeface="Gill Sans MT"/>
                <a:cs typeface="Gill Sans MT"/>
                <a:sym typeface="Gill Sans MT"/>
              </a:defRPr>
            </a:pPr>
            <a:endParaRPr lang="en-ZA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750361" y="1507648"/>
            <a:ext cx="5829300" cy="33968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ZA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ZA" sz="3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599" y="-418177"/>
            <a:ext cx="83269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defRPr/>
            </a:pPr>
            <a:endParaRPr lang="en-ZA" sz="4000" dirty="0">
              <a:cs typeface="Arial" panose="020B0604020202020204" pitchFamily="34" charset="0"/>
            </a:endParaRPr>
          </a:p>
          <a:p>
            <a:pPr>
              <a:buSzPct val="100000"/>
              <a:defRPr/>
            </a:pPr>
            <a:r>
              <a:rPr lang="en-ZA" sz="4000" b="1" dirty="0">
                <a:solidFill>
                  <a:srgbClr val="F26500"/>
                </a:solidFill>
                <a:latin typeface="Gill Sans MT" panose="020B0502020104020203" pitchFamily="34" charset="0"/>
              </a:rPr>
              <a:t>Procurement &amp; market </a:t>
            </a:r>
            <a:r>
              <a:rPr lang="en-ZA" sz="4000" b="1" dirty="0" smtClean="0">
                <a:solidFill>
                  <a:srgbClr val="F26500"/>
                </a:solidFill>
                <a:latin typeface="Gill Sans MT" panose="020B0502020104020203" pitchFamily="34" charset="0"/>
              </a:rPr>
              <a:t>access</a:t>
            </a:r>
            <a:endParaRPr lang="en-ZA" sz="40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ZA" sz="40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599" y="1720840"/>
            <a:ext cx="7398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624152" y="1073273"/>
            <a:ext cx="8081718" cy="5730622"/>
          </a:xfrm>
        </p:spPr>
        <p:txBody>
          <a:bodyPr>
            <a:normAutofit/>
          </a:bodyPr>
          <a:lstStyle/>
          <a:p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Government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(national, provincial &amp; municipalities) and SOEs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should create meaningful linkages between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ESD programme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and supply chain to open up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market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for local suppliers, including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farming cooperatives</a:t>
            </a:r>
          </a:p>
          <a:p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Government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&amp; SOEs must procure from B-BBEE compliant enterprises as per the ESD scorecard</a:t>
            </a:r>
          </a:p>
          <a:p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National, Provincial departments and Municipalities should put aside 30% procurement budget to support townships and rural businesses </a:t>
            </a:r>
            <a:endParaRPr lang="en-ZA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Government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&amp; SOEs should pay its suppliers on time – less than 30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days</a:t>
            </a:r>
            <a:endParaRPr lang="en-ZA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Government should develop an incubation programme for new and emerging enterprises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buSzPct val="100000"/>
              <a:defRPr/>
            </a:pPr>
            <a:endParaRPr lang="en-ZA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SzPct val="100000"/>
              <a:buNone/>
              <a:defRPr sz="1400" b="1">
                <a:latin typeface="Gill Sans MT"/>
                <a:ea typeface="Gill Sans MT"/>
                <a:cs typeface="Gill Sans MT"/>
                <a:sym typeface="Gill Sans MT"/>
              </a:defRPr>
            </a:pPr>
            <a:endParaRPr lang="en-ZA" dirty="0"/>
          </a:p>
          <a:p>
            <a:pPr>
              <a:defRPr sz="1400" b="1">
                <a:latin typeface="Gill Sans MT"/>
                <a:ea typeface="Gill Sans MT"/>
                <a:cs typeface="Gill Sans MT"/>
                <a:sym typeface="Gill Sans MT"/>
              </a:defRPr>
            </a:pPr>
            <a:endParaRPr lang="en-ZA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6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750361" y="1507648"/>
            <a:ext cx="5829300" cy="33968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ZA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ZA" sz="3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32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13" y="123889"/>
            <a:ext cx="83269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4000" b="1" dirty="0">
                <a:solidFill>
                  <a:srgbClr val="F26500"/>
                </a:solidFill>
                <a:latin typeface="Gill Sans MT" panose="020B0502020104020203" pitchFamily="34" charset="0"/>
              </a:rPr>
              <a:t>Innovation, Training &amp; skills </a:t>
            </a:r>
            <a:r>
              <a:rPr lang="en-ZA" sz="4000" b="1" dirty="0" smtClean="0">
                <a:solidFill>
                  <a:srgbClr val="F26500"/>
                </a:solidFill>
                <a:latin typeface="Gill Sans MT" panose="020B0502020104020203" pitchFamily="34" charset="0"/>
              </a:rPr>
              <a:t>development</a:t>
            </a:r>
            <a:endParaRPr lang="en-ZA" sz="40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599" y="1720840"/>
            <a:ext cx="7398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502566" y="1447328"/>
            <a:ext cx="8081718" cy="5730622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SzPct val="100000"/>
              <a:buNone/>
              <a:defRPr/>
            </a:pPr>
            <a:endParaRPr lang="en-ZA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Execution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to Embrace Innovation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More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accredited training should be developed by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both government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and the private sector for black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women</a:t>
            </a:r>
          </a:p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Private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companies should develop programmes to address skills development and empower black employees within the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organisations</a:t>
            </a:r>
          </a:p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Government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should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establish the tourism sector specific SETA</a:t>
            </a:r>
            <a:endParaRPr lang="en-ZA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ZA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ZA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SzPct val="100000"/>
              <a:buNone/>
              <a:defRPr sz="1400" b="1">
                <a:latin typeface="Gill Sans MT"/>
                <a:ea typeface="Gill Sans MT"/>
                <a:cs typeface="Gill Sans MT"/>
                <a:sym typeface="Gill Sans MT"/>
              </a:defRPr>
            </a:pPr>
            <a:endParaRPr lang="en-ZA" dirty="0"/>
          </a:p>
          <a:p>
            <a:pPr>
              <a:defRPr sz="1400" b="1">
                <a:latin typeface="Gill Sans MT"/>
                <a:ea typeface="Gill Sans MT"/>
                <a:cs typeface="Gill Sans MT"/>
                <a:sym typeface="Gill Sans MT"/>
              </a:defRPr>
            </a:pPr>
            <a:endParaRPr lang="en-ZA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5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750361" y="1507648"/>
            <a:ext cx="5829300" cy="33968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ZA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ZA" sz="3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33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371" y="248743"/>
            <a:ext cx="8326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4000" b="1" dirty="0">
                <a:solidFill>
                  <a:srgbClr val="F26500"/>
                </a:solidFill>
                <a:latin typeface="Gill Sans MT" panose="020B0502020104020203" pitchFamily="34" charset="0"/>
              </a:rPr>
              <a:t>Focused </a:t>
            </a:r>
            <a:r>
              <a:rPr lang="en-ZA" sz="4000" b="1" dirty="0" smtClean="0">
                <a:solidFill>
                  <a:srgbClr val="F26500"/>
                </a:solidFill>
                <a:latin typeface="Gill Sans MT" panose="020B0502020104020203" pitchFamily="34" charset="0"/>
              </a:rPr>
              <a:t>monitoring &amp; autonomy</a:t>
            </a:r>
            <a:endParaRPr lang="en-ZA" sz="40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599" y="1720840"/>
            <a:ext cx="7398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33631" y="1241203"/>
            <a:ext cx="8081718" cy="5730622"/>
          </a:xfrm>
        </p:spPr>
        <p:txBody>
          <a:bodyPr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buSzPct val="100000"/>
              <a:defRPr/>
            </a:pP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The council should be re-instituted as a wholly autonomous body jointly funded by government and the private sector</a:t>
            </a:r>
            <a:endParaRPr lang="en-ZA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The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Tourism B-BBEE Charter Council should increase its monitoring on transformation in the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sector</a:t>
            </a:r>
            <a:endParaRPr lang="en-ZA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The three spheres of Government &amp;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SOEs should be subjected to annual B-BBEE verification</a:t>
            </a:r>
          </a:p>
          <a:p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The 3 spheres of Government &amp; SOEs should identify and develop tools and enforcement mechanisms to fast track transformation –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i.e.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through grading &amp; empowerment </a:t>
            </a:r>
            <a:r>
              <a:rPr lang="en-ZA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etc. </a:t>
            </a:r>
            <a:endParaRPr lang="en-ZA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SzPct val="100000"/>
              <a:buNone/>
              <a:defRPr sz="1400" b="1">
                <a:latin typeface="Gill Sans MT"/>
                <a:ea typeface="Gill Sans MT"/>
                <a:cs typeface="Gill Sans MT"/>
                <a:sym typeface="Gill Sans MT"/>
              </a:defRPr>
            </a:pPr>
            <a:endParaRPr lang="en-ZA" dirty="0"/>
          </a:p>
          <a:p>
            <a:pPr>
              <a:defRPr sz="1400" b="1">
                <a:latin typeface="Gill Sans MT"/>
                <a:ea typeface="Gill Sans MT"/>
                <a:cs typeface="Gill Sans MT"/>
                <a:sym typeface="Gill Sans MT"/>
              </a:defRPr>
            </a:pPr>
            <a:endParaRPr lang="en-ZA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1393318"/>
            <a:ext cx="7886700" cy="1456427"/>
          </a:xfrm>
        </p:spPr>
        <p:txBody>
          <a:bodyPr>
            <a:normAutofit/>
          </a:bodyPr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/>
            </a:r>
            <a:br>
              <a:rPr lang="en-ZA" dirty="0" smtClean="0">
                <a:solidFill>
                  <a:schemeClr val="tx1"/>
                </a:solidFill>
              </a:rPr>
            </a:br>
            <a:r>
              <a:rPr lang="en-ZA" dirty="0" smtClean="0">
                <a:solidFill>
                  <a:schemeClr val="tx1"/>
                </a:solidFill>
              </a:rPr>
              <a:t/>
            </a:r>
            <a:br>
              <a:rPr lang="en-ZA" dirty="0" smtClean="0">
                <a:solidFill>
                  <a:schemeClr val="tx1"/>
                </a:solidFill>
              </a:rPr>
            </a:br>
            <a:r>
              <a:rPr lang="en-ZA" sz="4000" dirty="0" smtClean="0">
                <a:solidFill>
                  <a:srgbClr val="F26500"/>
                </a:solidFill>
              </a:rPr>
              <a:t>THANK  YOU</a:t>
            </a:r>
            <a:endParaRPr lang="en-ZA" sz="4000" dirty="0">
              <a:solidFill>
                <a:srgbClr val="F265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34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69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750361" y="1507648"/>
            <a:ext cx="5829300" cy="33968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ZA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ZA" sz="3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305" y="648125"/>
            <a:ext cx="83269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4000" b="1" dirty="0" smtClean="0">
                <a:solidFill>
                  <a:srgbClr val="F26500"/>
                </a:solidFill>
                <a:latin typeface="Gill Sans MT" panose="020B0502020104020203" pitchFamily="34" charset="0"/>
              </a:rPr>
              <a:t>ACCOMMODATION </a:t>
            </a:r>
            <a:endParaRPr lang="en-ZA" sz="4000" b="1" dirty="0" smtClean="0">
              <a:solidFill>
                <a:srgbClr val="F26500"/>
              </a:solidFill>
              <a:latin typeface="Gill Sans MT" panose="020B0502020104020203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4000" b="1" dirty="0" smtClean="0">
                <a:solidFill>
                  <a:srgbClr val="F26500"/>
                </a:solidFill>
                <a:latin typeface="Gill Sans MT" panose="020B0502020104020203" pitchFamily="34" charset="0"/>
              </a:rPr>
              <a:t>COMMISSION</a:t>
            </a:r>
            <a:endParaRPr lang="en-ZA" sz="40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599" y="1720840"/>
            <a:ext cx="7398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414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697691" y="2953268"/>
            <a:ext cx="5829300" cy="4959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ZA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ZA" sz="3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754882"/>
              </p:ext>
            </p:extLst>
          </p:nvPr>
        </p:nvGraphicFramePr>
        <p:xfrm>
          <a:off x="1" y="0"/>
          <a:ext cx="9144000" cy="5306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3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4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0258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1" dirty="0" smtClean="0">
                        <a:solidFill>
                          <a:schemeClr val="tx1"/>
                        </a:solidFill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OWNERSHIP</a:t>
                      </a:r>
                    </a:p>
                    <a:p>
                      <a:endParaRPr lang="en-ZA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033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CHALLENGES:</a:t>
                      </a: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There is</a:t>
                      </a:r>
                      <a:r>
                        <a:rPr lang="en-ZA" sz="1400" b="1" baseline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insufficient programmes for </a:t>
                      </a:r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development of</a:t>
                      </a:r>
                      <a:r>
                        <a:rPr lang="en-ZA" sz="1400" b="1" baseline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new entrants to own and operate an enterprise. </a:t>
                      </a:r>
                    </a:p>
                    <a:p>
                      <a:pPr algn="just"/>
                      <a:endParaRPr lang="en-ZA" sz="1400" b="1" baseline="0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n-ZA" sz="1400" b="1" baseline="0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The Municipal Finance Management Act does not provide for support of tourism projects initiated by new entrants. 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There is fronting challenges and black shareholders that are not actively involved into the operation of the business.</a:t>
                      </a:r>
                      <a:r>
                        <a:rPr lang="en-ZA" sz="1400" b="1" baseline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/>
                      <a:endParaRPr lang="en-ZA" sz="1400" b="1" baseline="0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n-ZA" sz="1400" b="1" baseline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Lowering the entry barrier without compromising service excellence.</a:t>
                      </a:r>
                    </a:p>
                    <a:p>
                      <a:pPr algn="just"/>
                      <a:endParaRPr lang="en-ZA" sz="1400" b="1" baseline="0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baseline="0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SOLUTIONS</a:t>
                      </a: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Financial assistance</a:t>
                      </a: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Engagement with the National Treasury</a:t>
                      </a: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Verification for B-BBEE compliance should be conducted by government.</a:t>
                      </a:r>
                    </a:p>
                    <a:p>
                      <a:pPr algn="just"/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Financial assistance</a:t>
                      </a:r>
                      <a:r>
                        <a:rPr lang="en-ZA" sz="1400" b="1" baseline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and programmes to encourage new entrants into the market</a:t>
                      </a:r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RESPONSIBILITY</a:t>
                      </a: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Government and Private sector</a:t>
                      </a: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Government</a:t>
                      </a: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Government and Private sector</a:t>
                      </a: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Government</a:t>
                      </a:r>
                      <a:r>
                        <a:rPr lang="en-ZA" sz="1400" b="1" baseline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and Private sector</a:t>
                      </a:r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697691" y="2953268"/>
            <a:ext cx="5829300" cy="4959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ZA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ZA" sz="3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705302"/>
              </p:ext>
            </p:extLst>
          </p:nvPr>
        </p:nvGraphicFramePr>
        <p:xfrm>
          <a:off x="1" y="0"/>
          <a:ext cx="9144000" cy="5306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0258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1" dirty="0" smtClean="0">
                        <a:solidFill>
                          <a:schemeClr val="tx1"/>
                        </a:solidFill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MANAGEMENT CONTROL</a:t>
                      </a:r>
                    </a:p>
                    <a:p>
                      <a:endParaRPr lang="en-ZA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033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CHALLENGES</a:t>
                      </a: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Cultural differences in corporate businesses; fear</a:t>
                      </a: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Lack of sufficient management skills</a:t>
                      </a: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SOLUTIONS</a:t>
                      </a: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There should be black empowerment and white empowerment to understand diversification in tourism enterprises. 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Empowerment of black employees within the organisation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Private companies should have programmes to address skills development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ZA" sz="1400" b="1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RESPONSIBILITY</a:t>
                      </a: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Government and Private sector</a:t>
                      </a: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Private</a:t>
                      </a:r>
                      <a:r>
                        <a:rPr lang="en-ZA" sz="1400" b="1" baseline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sector</a:t>
                      </a:r>
                    </a:p>
                    <a:p>
                      <a:endParaRPr lang="en-ZA" sz="1400" b="1" baseline="0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baseline="0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400" b="1" baseline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Private sector</a:t>
                      </a:r>
                      <a:endParaRPr lang="en-ZA" sz="1400" b="1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9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697691" y="2953268"/>
            <a:ext cx="5829300" cy="4959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ZA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ZA" sz="3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542716"/>
              </p:ext>
            </p:extLst>
          </p:nvPr>
        </p:nvGraphicFramePr>
        <p:xfrm>
          <a:off x="1" y="0"/>
          <a:ext cx="9144000" cy="5306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0258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1" dirty="0" smtClean="0">
                        <a:solidFill>
                          <a:schemeClr val="tx1"/>
                        </a:solidFill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SKILLS</a:t>
                      </a:r>
                      <a:r>
                        <a:rPr lang="en-ZA" sz="1800" b="1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DEVELOPMENT</a:t>
                      </a:r>
                      <a:endParaRPr lang="en-ZA" sz="1800" b="1" dirty="0" smtClean="0">
                        <a:solidFill>
                          <a:schemeClr val="tx1"/>
                        </a:solidFill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033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CHALLENGES</a:t>
                      </a: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There is ina</a:t>
                      </a:r>
                      <a:r>
                        <a:rPr lang="en-ZA" sz="1400" b="1" baseline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dequate training and entrepreneurial support programmes aimed at facilitating market access for new entrants. </a:t>
                      </a:r>
                    </a:p>
                    <a:p>
                      <a:pPr algn="just"/>
                      <a:endParaRPr lang="en-ZA" sz="1400" b="1" baseline="0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There is insufficient programmes for development of new entrants to operate and own an enterprise. 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n-ZA" sz="1400" b="1" baseline="0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n-ZA" sz="1400" b="1" baseline="0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SOLUTIONS</a:t>
                      </a: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400" b="1" baseline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Funding for entrepreneurs</a:t>
                      </a:r>
                    </a:p>
                    <a:p>
                      <a:r>
                        <a:rPr lang="en-ZA" sz="1400" b="1" baseline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Support from Gov. and Private sector</a:t>
                      </a:r>
                    </a:p>
                    <a:p>
                      <a:endParaRPr lang="en-ZA" sz="1400" b="1" baseline="0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baseline="0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400" b="1" baseline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Robust programs that deals with management skills, finance skills, and others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RESPONSIBILITY</a:t>
                      </a: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Government and private sector</a:t>
                      </a: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Private sector and government</a:t>
                      </a:r>
                    </a:p>
                    <a:p>
                      <a:endParaRPr lang="en-ZA" sz="1400" b="1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2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697691" y="2953268"/>
            <a:ext cx="5829300" cy="4959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ZA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ZA" sz="3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937601"/>
              </p:ext>
            </p:extLst>
          </p:nvPr>
        </p:nvGraphicFramePr>
        <p:xfrm>
          <a:off x="1" y="0"/>
          <a:ext cx="9144000" cy="5330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0258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1" dirty="0" smtClean="0">
                        <a:solidFill>
                          <a:schemeClr val="tx1"/>
                        </a:solidFill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ENTERPRISE AND SUPPLIER DEVELOPMENT</a:t>
                      </a:r>
                    </a:p>
                    <a:p>
                      <a:endParaRPr lang="en-ZA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033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CHALLENGES</a:t>
                      </a: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There is a lack of commitment by SOE and government to implement the Code during procurement of accommodation. 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Government takes longer to settle its bill. 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There is a lack of enforcement by government for corporate travel to use only graded establishments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SOLUTIONS</a:t>
                      </a: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Both Government and SOE should are not subjected to annual B-BBEE verification. Verification for B-BBEE Compliance should be conducted by government and procurement spend by government should be on B-BBEE compliant enterprises. </a:t>
                      </a:r>
                    </a:p>
                    <a:p>
                      <a:pPr algn="just"/>
                      <a:endParaRPr kumimoji="0" lang="en-Z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There should be 30% procurement budget as set aside for township businesses. Government should settle the its bill within thirty days. 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Government and private could be mandated to use graded establishment.</a:t>
                      </a:r>
                    </a:p>
                    <a:p>
                      <a:pPr algn="just"/>
                      <a:endParaRPr lang="en-ZA" sz="1400" b="1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RESPONSIBILITY</a:t>
                      </a: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400" b="1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Government</a:t>
                      </a: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b="1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Private sector and government</a:t>
                      </a:r>
                    </a:p>
                    <a:p>
                      <a:endParaRPr lang="en-ZA" sz="1400" b="1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4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750361" y="1507648"/>
            <a:ext cx="5829300" cy="33968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ZA" sz="1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750" y="1600200"/>
            <a:ext cx="6229350" cy="1485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ZA" sz="3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defTabSz="685800">
              <a:defRPr/>
            </a:pP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Arial Narrow" pitchFamily="34" charset="0"/>
              </a:rPr>
            </a:br>
            <a:endParaRPr lang="en-ZA" sz="3000" dirty="0">
              <a:solidFill>
                <a:sysClr val="windowText" lastClr="000000">
                  <a:tint val="75000"/>
                </a:sys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FEAE8-3F87-4A99-BAF2-EE59B96B6E72}" type="slidenum">
              <a:rPr lang="en-ZA" sz="67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ZA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305" y="648125"/>
            <a:ext cx="8326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4000" b="1" dirty="0" smtClean="0">
                <a:solidFill>
                  <a:srgbClr val="F26500"/>
                </a:solidFill>
                <a:latin typeface="Gill Sans MT" panose="020B0502020104020203" pitchFamily="34" charset="0"/>
              </a:rPr>
              <a:t>TRAVEL COMMISSION</a:t>
            </a:r>
            <a:endParaRPr lang="en-ZA" sz="4000" b="1" dirty="0">
              <a:solidFill>
                <a:srgbClr val="F2650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599" y="1720840"/>
            <a:ext cx="7398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35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5B2BDCB8-2D38-4E51-A163-8CCC057C192A}" vid="{364663F6-3048-4148-8A89-BCA10B8400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eddate xmlns="130dd3b8-79e4-45b6-b3f3-7c6271b51292">2017-12-12T22:00:00+00:00</publisheddate>
    <TaxCatchAll xmlns="437134b1-e43f-42b3-88ca-bdd99c41caf6"/>
    <Year xmlns="437134b1-e43f-42b3-88ca-bdd99c41caf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D93772181C6F46829BD28880065D63" ma:contentTypeVersion="5" ma:contentTypeDescription="Create a new document." ma:contentTypeScope="" ma:versionID="cac70d3e90bffd405a71e8b8d808f3fb">
  <xsd:schema xmlns:xsd="http://www.w3.org/2001/XMLSchema" xmlns:xs="http://www.w3.org/2001/XMLSchema" xmlns:p="http://schemas.microsoft.com/office/2006/metadata/properties" xmlns:ns2="130dd3b8-79e4-45b6-b3f3-7c6271b51292" xmlns:ns3="437134b1-e43f-42b3-88ca-bdd99c41caf6" targetNamespace="http://schemas.microsoft.com/office/2006/metadata/properties" ma:root="true" ma:fieldsID="bb57a5372b5a2b3314e5d344129bea61" ns2:_="" ns3:_="">
    <xsd:import namespace="130dd3b8-79e4-45b6-b3f3-7c6271b51292"/>
    <xsd:import namespace="437134b1-e43f-42b3-88ca-bdd99c41caf6"/>
    <xsd:element name="properties">
      <xsd:complexType>
        <xsd:sequence>
          <xsd:element name="documentManagement">
            <xsd:complexType>
              <xsd:all>
                <xsd:element ref="ns2:publisheddate" minOccurs="0"/>
                <xsd:element ref="ns3:Year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0dd3b8-79e4-45b6-b3f3-7c6271b51292" elementFormDefault="qualified">
    <xsd:import namespace="http://schemas.microsoft.com/office/2006/documentManagement/types"/>
    <xsd:import namespace="http://schemas.microsoft.com/office/infopath/2007/PartnerControls"/>
    <xsd:element name="publisheddate" ma:index="4" nillable="true" ma:displayName="Published Date" ma:format="DateOnly" ma:internalName="published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7134b1-e43f-42b3-88ca-bdd99c41caf6" elementFormDefault="qualified">
    <xsd:import namespace="http://schemas.microsoft.com/office/2006/documentManagement/types"/>
    <xsd:import namespace="http://schemas.microsoft.com/office/infopath/2007/PartnerControls"/>
    <xsd:element name="Year" ma:index="9" nillable="true" ma:displayName="Year" ma:decimals="0" ma:internalName="Year">
      <xsd:simpleType>
        <xsd:restriction base="dms:Number">
          <xsd:maxInclusive value="2100"/>
          <xsd:minInclusive value="1900"/>
        </xsd:restriction>
      </xsd:simpleType>
    </xsd:element>
    <xsd:element name="TaxCatchAll" ma:index="10" nillable="true" ma:displayName="Taxonomy Catch All Column" ma:hidden="true" ma:list="{2c25207a-7c7e-49b7-b576-000a8ba59297}" ma:internalName="TaxCatchAll" ma:showField="CatchAllData" ma:web="437134b1-e43f-42b3-88ca-bdd99c41ca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2c25207a-7c7e-49b7-b576-000a8ba59297}" ma:internalName="TaxCatchAllLabel" ma:readOnly="true" ma:showField="CatchAllDataLabel" ma:web="437134b1-e43f-42b3-88ca-bdd99c41ca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F492E4-3AF7-4296-84A5-17D4D387DF32}"/>
</file>

<file path=customXml/itemProps2.xml><?xml version="1.0" encoding="utf-8"?>
<ds:datastoreItem xmlns:ds="http://schemas.openxmlformats.org/officeDocument/2006/customXml" ds:itemID="{68F68462-D25C-4AA5-B6E8-EBEE0EC2D72F}"/>
</file>

<file path=customXml/itemProps3.xml><?xml version="1.0" encoding="utf-8"?>
<ds:datastoreItem xmlns:ds="http://schemas.openxmlformats.org/officeDocument/2006/customXml" ds:itemID="{BBCCB386-132C-4CCE-A275-9B013AA6428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6207</TotalTime>
  <Words>2144</Words>
  <Application>Microsoft Office PowerPoint</Application>
  <PresentationFormat>On-screen Show (4:3)</PresentationFormat>
  <Paragraphs>649</Paragraphs>
  <Slides>34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Arial Narrow</vt:lpstr>
      <vt:lpstr>Calibri</vt:lpstr>
      <vt:lpstr>Gill Sans MT</vt:lpstr>
      <vt:lpstr>Helvetica Neue</vt:lpstr>
      <vt:lpstr>1_Office Theme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Together we can make a difference!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THANK 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COMMISSIONS CONFE RESOLUTIONS 20OCT 202017</dc:title>
  <dc:creator>Itumeleng Rabotapi</dc:creator>
  <cp:lastModifiedBy>Mankge</cp:lastModifiedBy>
  <cp:revision>631</cp:revision>
  <cp:lastPrinted>2017-06-08T07:13:13Z</cp:lastPrinted>
  <dcterms:created xsi:type="dcterms:W3CDTF">2015-10-12T12:09:44Z</dcterms:created>
  <dcterms:modified xsi:type="dcterms:W3CDTF">2017-11-14T07:53:53Z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0x0101000AD93772181C6F46829BD28880065D63</vt:lpwstr>
  </property>
</Properties>
</file>